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328" r:id="rId2"/>
    <p:sldId id="369" r:id="rId3"/>
    <p:sldId id="370" r:id="rId4"/>
    <p:sldId id="371" r:id="rId5"/>
    <p:sldId id="372" r:id="rId6"/>
    <p:sldId id="373" r:id="rId7"/>
    <p:sldId id="374" r:id="rId8"/>
    <p:sldId id="375" r:id="rId9"/>
    <p:sldId id="256" r:id="rId10"/>
    <p:sldId id="302" r:id="rId11"/>
    <p:sldId id="295" r:id="rId12"/>
    <p:sldId id="395" r:id="rId13"/>
    <p:sldId id="325" r:id="rId14"/>
    <p:sldId id="310" r:id="rId15"/>
    <p:sldId id="360" r:id="rId16"/>
    <p:sldId id="385" r:id="rId17"/>
    <p:sldId id="400" r:id="rId18"/>
    <p:sldId id="401" r:id="rId19"/>
    <p:sldId id="332" r:id="rId20"/>
    <p:sldId id="308" r:id="rId21"/>
    <p:sldId id="278" r:id="rId22"/>
    <p:sldId id="377" r:id="rId23"/>
    <p:sldId id="333" r:id="rId24"/>
    <p:sldId id="316" r:id="rId25"/>
    <p:sldId id="327" r:id="rId26"/>
    <p:sldId id="344" r:id="rId27"/>
    <p:sldId id="351" r:id="rId28"/>
    <p:sldId id="359" r:id="rId29"/>
    <p:sldId id="355" r:id="rId30"/>
    <p:sldId id="319" r:id="rId31"/>
    <p:sldId id="320" r:id="rId32"/>
    <p:sldId id="376" r:id="rId33"/>
    <p:sldId id="356" r:id="rId34"/>
    <p:sldId id="330" r:id="rId35"/>
    <p:sldId id="383" r:id="rId36"/>
    <p:sldId id="357" r:id="rId37"/>
    <p:sldId id="279" r:id="rId38"/>
    <p:sldId id="396" r:id="rId39"/>
    <p:sldId id="397" r:id="rId40"/>
    <p:sldId id="398" r:id="rId41"/>
    <p:sldId id="399" r:id="rId42"/>
    <p:sldId id="339" r:id="rId43"/>
    <p:sldId id="340" r:id="rId44"/>
    <p:sldId id="341" r:id="rId45"/>
    <p:sldId id="379" r:id="rId46"/>
    <p:sldId id="380" r:id="rId47"/>
    <p:sldId id="364" r:id="rId48"/>
    <p:sldId id="392" r:id="rId49"/>
    <p:sldId id="348" r:id="rId50"/>
    <p:sldId id="389" r:id="rId51"/>
    <p:sldId id="391" r:id="rId52"/>
    <p:sldId id="381" r:id="rId53"/>
    <p:sldId id="354" r:id="rId54"/>
    <p:sldId id="393" r:id="rId55"/>
    <p:sldId id="394" r:id="rId56"/>
    <p:sldId id="388" r:id="rId57"/>
    <p:sldId id="365" r:id="rId58"/>
    <p:sldId id="358" r:id="rId59"/>
    <p:sldId id="363" r:id="rId60"/>
    <p:sldId id="352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8" autoAdjust="0"/>
    <p:restoredTop sz="70057" autoAdjust="0"/>
  </p:normalViewPr>
  <p:slideViewPr>
    <p:cSldViewPr>
      <p:cViewPr varScale="1">
        <p:scale>
          <a:sx n="81" d="100"/>
          <a:sy n="81" d="100"/>
        </p:scale>
        <p:origin x="-2592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C72805-E922-4232-8818-5BACC03DFCD6}" type="datetimeFigureOut">
              <a:rPr lang="en-US" smtClean="0"/>
              <a:t>4/15/2017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3A1675-BE47-40BD-82A8-64615068F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027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Could insert the first SST plot here</a:t>
            </a:r>
            <a:r>
              <a:rPr lang="en-US" baseline="0" dirty="0" smtClean="0"/>
              <a:t> to make sure everything is working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583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Workshop has been in the making for a while</a:t>
            </a:r>
          </a:p>
          <a:p>
            <a:r>
              <a:rPr lang="en-US" dirty="0" smtClean="0"/>
              <a:t>Part</a:t>
            </a:r>
            <a:r>
              <a:rPr lang="en-US" baseline="0" dirty="0" smtClean="0"/>
              <a:t> of larger workshop effort in environmental statistics</a:t>
            </a:r>
          </a:p>
          <a:p>
            <a:r>
              <a:rPr lang="en-US" baseline="0" dirty="0" smtClean="0"/>
              <a:t>Personal research in oceanography, Yara in glaciology, but interested in applied statistics and data science generally applied to environmental science</a:t>
            </a:r>
          </a:p>
          <a:p>
            <a:r>
              <a:rPr lang="en-US" baseline="0" dirty="0" smtClean="0"/>
              <a:t>Not Bayesian at all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Common goals include analysis of trends, dynamics, statistical significance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209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Air quality</a:t>
            </a:r>
            <a:r>
              <a:rPr lang="en-US" baseline="0" dirty="0" smtClean="0"/>
              <a:t> of primary concern in Southern California</a:t>
            </a:r>
          </a:p>
          <a:p>
            <a:r>
              <a:rPr lang="en-US" baseline="0" dirty="0" smtClean="0"/>
              <a:t>May want to ask these questions of data and determine the statistical strength of the evidence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Measure this field for concentrations which will exhibit particular statistical properties, regional trends, ‘</a:t>
            </a:r>
            <a:r>
              <a:rPr lang="en-US" baseline="0" dirty="0" err="1" smtClean="0"/>
              <a:t>clumpiness</a:t>
            </a:r>
            <a:r>
              <a:rPr lang="en-US" baseline="0" dirty="0" smtClean="0"/>
              <a:t>’, statistical relation to other variables.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Aligned with goals of applied statistics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We’ll talk about the statistical processes that generates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026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</a:t>
            </a:r>
            <a:r>
              <a:rPr lang="en-US" baseline="0" dirty="0" smtClean="0"/>
              <a:t> a look at a representative environmental time series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Clumpiness in time, 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Downloaded from NOAA dataset</a:t>
            </a:r>
          </a:p>
          <a:p>
            <a:endParaRPr lang="en-US" dirty="0" smtClean="0"/>
          </a:p>
          <a:p>
            <a:r>
              <a:rPr lang="en-US" dirty="0" smtClean="0"/>
              <a:t>Much like the ozone case, we might be interested characterizing</a:t>
            </a:r>
            <a:r>
              <a:rPr lang="en-US" baseline="0" dirty="0" smtClean="0"/>
              <a:t> the regional variability, the clumpiness, the trend, etc.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897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99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16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56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168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533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>
            <a:lvl1pPr>
              <a:defRPr>
                <a:latin typeface="Calibri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alibri Light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 Light" pitchFamily="34" charset="0"/>
              </a:defRPr>
            </a:lvl1pPr>
          </a:lstStyle>
          <a:p>
            <a:fld id="{525055BA-3B66-4727-B160-4BC3AFF2A205}" type="datetimeFigureOut">
              <a:rPr lang="en-US" smtClean="0"/>
              <a:pPr/>
              <a:t>4/15/2017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 Light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 Light" pitchFamily="34" charset="0"/>
              </a:defRPr>
            </a:lvl1pPr>
          </a:lstStyle>
          <a:p>
            <a:fld id="{2BCCC537-DF91-437E-982B-67D2A1A61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64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400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053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67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23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808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4/15/2017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021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06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4/15/2017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76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881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361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 Light" pitchFamily="34" charset="0"/>
              </a:defRPr>
            </a:lvl1pPr>
          </a:lstStyle>
          <a:p>
            <a:fld id="{525055BA-3B66-4727-B160-4BC3AFF2A205}" type="datetimeFigureOut">
              <a:rPr lang="en-US" smtClean="0"/>
              <a:pPr/>
              <a:t>4/15/2017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itchFamily="34" charset="0"/>
              </a:defRPr>
            </a:lvl1pPr>
          </a:lstStyle>
          <a:p>
            <a:fld id="{2BCCC537-DF91-437E-982B-67D2A1A61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060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alibri Light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3" Type="http://schemas.openxmlformats.org/officeDocument/2006/relationships/image" Target="../media/image9.jpeg"/><Relationship Id="rId7" Type="http://schemas.microsoft.com/office/2007/relationships/hdphoto" Target="../media/hdphoto2.wdp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microsoft.com/office/2007/relationships/hdphoto" Target="../media/hdphoto5.wdp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microsoft.com/office/2007/relationships/hdphoto" Target="../media/hdphoto3.wdp"/><Relationship Id="rId1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9.jpe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7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11.png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7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11.pn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openxmlformats.org/officeDocument/2006/relationships/image" Target="../media/image45.png"/><Relationship Id="rId10" Type="http://schemas.openxmlformats.org/officeDocument/2006/relationships/image" Target="../media/image47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25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4.png"/><Relationship Id="rId3" Type="http://schemas.openxmlformats.org/officeDocument/2006/relationships/image" Target="../media/image64.png"/><Relationship Id="rId7" Type="http://schemas.openxmlformats.org/officeDocument/2006/relationships/image" Target="../media/image11.png"/><Relationship Id="rId12" Type="http://schemas.microsoft.com/office/2007/relationships/hdphoto" Target="../media/hdphoto4.wdp"/><Relationship Id="rId17" Type="http://schemas.openxmlformats.org/officeDocument/2006/relationships/image" Target="../media/image17.png"/><Relationship Id="rId2" Type="http://schemas.openxmlformats.org/officeDocument/2006/relationships/image" Target="../media/image9.jpeg"/><Relationship Id="rId16" Type="http://schemas.microsoft.com/office/2007/relationships/hdphoto" Target="../media/hdphoto5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5" Type="http://schemas.openxmlformats.org/officeDocument/2006/relationships/image" Target="../media/image16.png"/><Relationship Id="rId10" Type="http://schemas.microsoft.com/office/2007/relationships/hdphoto" Target="../media/hdphoto3.wdp"/><Relationship Id="rId4" Type="http://schemas.openxmlformats.org/officeDocument/2006/relationships/image" Target="../media/image65.jpe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ontinuum.io/download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3" Type="http://schemas.openxmlformats.org/officeDocument/2006/relationships/image" Target="../media/image9.jpeg"/><Relationship Id="rId7" Type="http://schemas.microsoft.com/office/2007/relationships/hdphoto" Target="../media/hdphoto2.wdp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microsoft.com/office/2007/relationships/hdphoto" Target="../media/hdphoto5.wdp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microsoft.com/office/2007/relationships/hdphoto" Target="../media/hdphoto3.wdp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3349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Outline of Workshop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14400"/>
            <a:ext cx="8458200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/>
              <a:t>First thing: </a:t>
            </a:r>
            <a:r>
              <a:rPr lang="en-US" sz="2400" dirty="0" smtClean="0"/>
              <a:t>Introduction to Jupyter Notebooks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b="1" dirty="0" smtClean="0"/>
              <a:t>Morning (pre-break): </a:t>
            </a:r>
            <a:endParaRPr lang="en-US" sz="2400" b="1" dirty="0"/>
          </a:p>
          <a:p>
            <a:pPr>
              <a:buFontTx/>
              <a:buChar char="-"/>
            </a:pPr>
            <a:r>
              <a:rPr lang="en-US" sz="2400" dirty="0" smtClean="0"/>
              <a:t>Stuff</a:t>
            </a:r>
          </a:p>
          <a:p>
            <a:pPr marL="0" indent="0">
              <a:buNone/>
            </a:pPr>
            <a:r>
              <a:rPr lang="en-US" sz="2400" b="1" dirty="0" smtClean="0"/>
              <a:t>Morning (post-break):</a:t>
            </a:r>
          </a:p>
          <a:p>
            <a:pPr>
              <a:buFontTx/>
              <a:buChar char="-"/>
            </a:pPr>
            <a:r>
              <a:rPr lang="en-US" sz="2400" dirty="0" smtClean="0"/>
              <a:t>Stuff</a:t>
            </a:r>
          </a:p>
          <a:p>
            <a:pPr marL="0" indent="0">
              <a:buNone/>
            </a:pPr>
            <a:r>
              <a:rPr lang="en-US" sz="2400" b="1" dirty="0" smtClean="0"/>
              <a:t>Afternoon:</a:t>
            </a:r>
          </a:p>
          <a:p>
            <a:pPr>
              <a:buFontTx/>
              <a:buChar char="-"/>
            </a:pPr>
            <a:r>
              <a:rPr lang="en-US" sz="2400" dirty="0" smtClean="0"/>
              <a:t>Stuff</a:t>
            </a:r>
          </a:p>
          <a:p>
            <a:pPr>
              <a:buFontTx/>
              <a:buChar char="-"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b="1" dirty="0" smtClean="0"/>
              <a:t>Statistical prerequisites: </a:t>
            </a:r>
            <a:r>
              <a:rPr lang="en-US" sz="2400" dirty="0"/>
              <a:t>a</a:t>
            </a:r>
            <a:r>
              <a:rPr lang="en-US" sz="2400" dirty="0" smtClean="0"/>
              <a:t>ssuming at least one statistics course or some experience statistically analyzing data; basics: Gaussian distribution, </a:t>
            </a:r>
            <a:r>
              <a:rPr lang="en-US" sz="2400" dirty="0" err="1" smtClean="0"/>
              <a:t>p.values</a:t>
            </a:r>
            <a:r>
              <a:rPr lang="en-US" sz="2400" dirty="0" smtClean="0"/>
              <a:t>, confidence intervals..</a:t>
            </a:r>
          </a:p>
        </p:txBody>
      </p:sp>
    </p:spTree>
    <p:extLst>
      <p:ext uri="{BB962C8B-B14F-4D97-AF65-F5344CB8AC3E}">
        <p14:creationId xmlns:p14="http://schemas.microsoft.com/office/powerpoint/2010/main" val="2899768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1.staticflickr.com/3/2020/2186120627_d51f1eb106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ozone molecu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7463" y="3414032"/>
            <a:ext cx="232744" cy="23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ozone molecu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9636191">
            <a:off x="2132114" y="3366416"/>
            <a:ext cx="214490" cy="21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17207">
            <a:off x="7682923" y="3309485"/>
            <a:ext cx="318077" cy="1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479" y="3250798"/>
            <a:ext cx="327323" cy="13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027911">
            <a:off x="942528" y="3437228"/>
            <a:ext cx="388709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3865" y="3309485"/>
            <a:ext cx="412572" cy="22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ozone molecul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75214">
            <a:off x="8726476" y="3259066"/>
            <a:ext cx="186047" cy="18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ozone molecu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63240">
            <a:off x="1727410" y="3632409"/>
            <a:ext cx="215163" cy="21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467847">
            <a:off x="8321284" y="3398278"/>
            <a:ext cx="420052" cy="22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25575">
            <a:off x="3276601" y="3299283"/>
            <a:ext cx="318077" cy="12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762000" y="267833"/>
            <a:ext cx="7772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  <a:t>Is there a statistical trend in observed air quality?</a:t>
            </a:r>
            <a:b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  <a:t/>
            </a:r>
            <a:b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  <a:t>Are times of the year systematically worse? </a:t>
            </a:r>
            <a:b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  <a:t/>
            </a:r>
            <a:b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  <a:t>What environmental factors contribute to the trend?</a:t>
            </a:r>
          </a:p>
        </p:txBody>
      </p:sp>
    </p:spTree>
    <p:extLst>
      <p:ext uri="{BB962C8B-B14F-4D97-AF65-F5344CB8AC3E}">
        <p14:creationId xmlns:p14="http://schemas.microsoft.com/office/powerpoint/2010/main" val="345919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66334" y="3405554"/>
            <a:ext cx="8736013" cy="3359057"/>
            <a:chOff x="990600" y="152400"/>
            <a:chExt cx="6906936" cy="265576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476" b="53198"/>
            <a:stretch/>
          </p:blipFill>
          <p:spPr bwMode="auto">
            <a:xfrm>
              <a:off x="990600" y="152400"/>
              <a:ext cx="6906936" cy="26557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676400" y="240268"/>
              <a:ext cx="5105400" cy="323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Sea Surface Temperature  </a:t>
              </a:r>
              <a:endParaRPr 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5100" y="224030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 Light" pitchFamily="34" charset="0"/>
              </a:rPr>
              <a:t>El Nino index: SST off the coast of Central America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00117" y="304800"/>
            <a:ext cx="1979825" cy="1978221"/>
            <a:chOff x="1143000" y="228600"/>
            <a:chExt cx="1979825" cy="1978221"/>
          </a:xfrm>
        </p:grpSpPr>
        <p:pic>
          <p:nvPicPr>
            <p:cNvPr id="9" name="Picture 2" descr="Image result for elnino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28600"/>
              <a:ext cx="1979825" cy="1978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2667000" y="1217710"/>
              <a:ext cx="234882" cy="16777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2819400" y="868638"/>
            <a:ext cx="6212576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u="sng" dirty="0"/>
              <a:t>Autocorrelation:</a:t>
            </a:r>
            <a:r>
              <a:rPr lang="en-US" sz="2100" dirty="0"/>
              <a:t> </a:t>
            </a:r>
            <a:r>
              <a:rPr lang="en-US" sz="2100" dirty="0" smtClean="0"/>
              <a:t>‘correlation with self’; measurements closer in time are more correlated (similar in value)</a:t>
            </a:r>
            <a:endParaRPr lang="en-US" sz="2100" dirty="0"/>
          </a:p>
          <a:p>
            <a:r>
              <a:rPr lang="en-US" sz="2100" b="1" u="sng" dirty="0"/>
              <a:t>Periodicity: </a:t>
            </a:r>
            <a:r>
              <a:rPr lang="en-US" sz="2100" dirty="0"/>
              <a:t>The earth spins and orbits the sun! Seasonal, daily, and other climate </a:t>
            </a:r>
            <a:r>
              <a:rPr lang="en-US" sz="2100" dirty="0" smtClean="0"/>
              <a:t>cycles are </a:t>
            </a:r>
            <a:r>
              <a:rPr lang="en-US" sz="2100" dirty="0"/>
              <a:t>fundamental and </a:t>
            </a:r>
            <a:r>
              <a:rPr lang="en-US" sz="2100" dirty="0" smtClean="0"/>
              <a:t>seen </a:t>
            </a:r>
            <a:r>
              <a:rPr lang="en-US" sz="2100" dirty="0"/>
              <a:t>in many </a:t>
            </a:r>
            <a:r>
              <a:rPr lang="en-US" sz="2100" dirty="0" smtClean="0"/>
              <a:t>datasets</a:t>
            </a:r>
            <a:endParaRPr lang="en-US" sz="21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01" y="2576798"/>
            <a:ext cx="8677275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507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oregon clim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4" t="3938" r="1637" b="8390"/>
          <a:stretch/>
        </p:blipFill>
        <p:spPr bwMode="auto">
          <a:xfrm>
            <a:off x="1411502" y="1673226"/>
            <a:ext cx="6589498" cy="500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oregon clim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" t="20035" r="72478" b="49486"/>
          <a:stretch/>
        </p:blipFill>
        <p:spPr bwMode="auto">
          <a:xfrm>
            <a:off x="457200" y="286749"/>
            <a:ext cx="1900563" cy="1386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upload.wikimedia.org/wikipedia/commons/thumb/4/41/Wintersports_terrain_park_P1391.jpeg/220px-Wintersports_terrain_park_P1391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77799"/>
            <a:ext cx="2286000" cy="171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e/e5/Oregon_High_Desert.jpg/220px-Oregon_High_Deser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28599"/>
            <a:ext cx="2362200" cy="159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328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Generates the Pattern? </a:t>
            </a:r>
            <a:br>
              <a:rPr lang="en-US" dirty="0" smtClean="0"/>
            </a:br>
            <a:r>
              <a:rPr lang="en-US" sz="2700" dirty="0" smtClean="0"/>
              <a:t>Key concept: </a:t>
            </a:r>
            <a:r>
              <a:rPr lang="en-US" sz="2700" b="1" i="1" dirty="0" smtClean="0"/>
              <a:t>auto</a:t>
            </a:r>
            <a:r>
              <a:rPr lang="en-US" sz="2700" i="1" dirty="0" smtClean="0"/>
              <a:t>correlation as a function of lag</a:t>
            </a:r>
            <a:endParaRPr lang="en-US" sz="36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8800" y="2827604"/>
            <a:ext cx="3505200" cy="33445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 smtClean="0"/>
              <a:t>Places closer to one another are more similar =&gt; autocorrelated</a:t>
            </a:r>
          </a:p>
          <a:p>
            <a:pPr marL="0" indent="0">
              <a:buNone/>
            </a:pPr>
            <a:endParaRPr lang="en-US" sz="2600" dirty="0" smtClean="0"/>
          </a:p>
          <a:p>
            <a:pPr marL="0" indent="0">
              <a:buNone/>
            </a:pPr>
            <a:r>
              <a:rPr lang="en-US" sz="2600" dirty="0" smtClean="0"/>
              <a:t>Correlation falls away as a function of temporal distance, or </a:t>
            </a:r>
            <a:r>
              <a:rPr lang="en-US" sz="2600" i="1" dirty="0" smtClean="0"/>
              <a:t>lag</a:t>
            </a:r>
          </a:p>
          <a:p>
            <a:pPr marL="0" indent="0">
              <a:buNone/>
            </a:pPr>
            <a:endParaRPr lang="en-US" sz="2600" i="1" dirty="0"/>
          </a:p>
          <a:p>
            <a:pPr marL="0" indent="0">
              <a:buNone/>
            </a:pPr>
            <a:r>
              <a:rPr lang="en-US" sz="2600" dirty="0" smtClean="0"/>
              <a:t>‘Autoregressive’ pattern</a:t>
            </a:r>
            <a:endParaRPr lang="en-US" sz="26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38800" y="1397001"/>
            <a:ext cx="3325864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1371601"/>
            <a:ext cx="5105400" cy="5020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5469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8437"/>
            <a:ext cx="8229600" cy="4111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Autocorrelation functions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800" y="779843"/>
            <a:ext cx="6553200" cy="2725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63013" y="3462437"/>
            <a:ext cx="8839200" cy="3364522"/>
          </a:xfrm>
          <a:ln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2100" dirty="0" smtClean="0"/>
              <a:t>The autocorrelation function is a curve that provides a value for the expected correlation as a function of lag, which can be in time or space</a:t>
            </a:r>
          </a:p>
          <a:p>
            <a:pPr marL="0" indent="0">
              <a:buNone/>
            </a:pPr>
            <a:r>
              <a:rPr lang="en-US" sz="2100" dirty="0" smtClean="0"/>
              <a:t/>
            </a:r>
            <a:br>
              <a:rPr lang="en-US" sz="2100" dirty="0" smtClean="0"/>
            </a:br>
            <a:r>
              <a:rPr lang="en-US" sz="2100" dirty="0" smtClean="0"/>
              <a:t>We’d like to account for spatial correlation when statistically analyzing data because it affects confidence intervals, </a:t>
            </a:r>
            <a:r>
              <a:rPr lang="en-US" sz="2100" dirty="0" err="1" smtClean="0"/>
              <a:t>p.values</a:t>
            </a:r>
            <a:r>
              <a:rPr lang="en-US" sz="2100" dirty="0" smtClean="0"/>
              <a:t>, posterior probabilities..</a:t>
            </a:r>
          </a:p>
          <a:p>
            <a:pPr marL="0" indent="0">
              <a:buNone/>
            </a:pPr>
            <a:r>
              <a:rPr lang="en-US" sz="2100" dirty="0" smtClean="0"/>
              <a:t/>
            </a:r>
            <a:br>
              <a:rPr lang="en-US" sz="2100" dirty="0" smtClean="0"/>
            </a:br>
            <a:r>
              <a:rPr lang="en-US" sz="2100" dirty="0" smtClean="0"/>
              <a:t>We’ll focus on using </a:t>
            </a:r>
            <a:r>
              <a:rPr lang="en-US" sz="2100" u="sng" dirty="0" smtClean="0"/>
              <a:t>Gaussian distributions </a:t>
            </a:r>
            <a:r>
              <a:rPr lang="en-US" sz="2100" dirty="0" smtClean="0"/>
              <a:t>with formatted covariance matrices</a:t>
            </a:r>
          </a:p>
          <a:p>
            <a:pPr marL="0" indent="0">
              <a:buNone/>
            </a:pPr>
            <a:endParaRPr lang="en-US" sz="21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219200" y="5913756"/>
                <a:ext cx="2146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latin typeface="Cambria Math"/>
                        </a:rPr>
                        <m:t>𝐲</m:t>
                      </m:r>
                      <m:r>
                        <a:rPr lang="en-US" sz="2800" b="0" i="1" smtClean="0">
                          <a:latin typeface="Cambria Math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/>
                        </a:rPr>
                        <m:t>N</m:t>
                      </m:r>
                      <m:r>
                        <a:rPr lang="en-US" sz="2800" b="0" i="1" smtClean="0">
                          <a:latin typeface="Cambria Math"/>
                        </a:rPr>
                        <m:t>(0,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5913756"/>
                <a:ext cx="2146292" cy="523220"/>
              </a:xfrm>
              <a:prstGeom prst="rect">
                <a:avLst/>
              </a:prstGeom>
              <a:blipFill rotWithShape="1">
                <a:blip r:embed="rId4"/>
                <a:stretch>
                  <a:fillRect t="-10465" r="-681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895595" y="5923564"/>
                <a:ext cx="195649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>
                          <a:latin typeface="Cambria Math"/>
                        </a:rPr>
                        <m:t>𝐲</m:t>
                      </m:r>
                      <m:r>
                        <a:rPr lang="en-US" sz="2800" i="1">
                          <a:latin typeface="Cambria Math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/>
                        </a:rPr>
                        <m:t>N</m:t>
                      </m:r>
                      <m:r>
                        <a:rPr lang="en-US" sz="2800" i="1">
                          <a:latin typeface="Cambria Math"/>
                        </a:rPr>
                        <m:t>(0,</m:t>
                      </m:r>
                      <m:r>
                        <a:rPr lang="en-US" sz="2800" i="1" smtClean="0">
                          <a:latin typeface="Cambria Math"/>
                        </a:rPr>
                        <m:t>𝚺</m:t>
                      </m:r>
                      <m:r>
                        <a:rPr lang="en-US" sz="28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595" y="5923564"/>
                <a:ext cx="1956498" cy="523220"/>
              </a:xfrm>
              <a:prstGeom prst="rect">
                <a:avLst/>
              </a:prstGeom>
              <a:blipFill rotWithShape="1">
                <a:blip r:embed="rId5"/>
                <a:stretch>
                  <a:fillRect t="-10465" r="-8100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 flipH="1" flipV="1">
            <a:off x="6536507" y="6308179"/>
            <a:ext cx="315586" cy="33190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804476" y="6449838"/>
            <a:ext cx="20347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c</a:t>
            </a:r>
            <a:r>
              <a:rPr lang="en-US" sz="2000" dirty="0" smtClean="0"/>
              <a:t>ovariance matrix</a:t>
            </a:r>
            <a:endParaRPr lang="en-US" sz="2000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2889743" y="6283970"/>
            <a:ext cx="475750" cy="33173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304625" y="6457890"/>
            <a:ext cx="28776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single variance parameter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831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760619"/>
            <a:ext cx="4724400" cy="2734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3349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Is there a trend? ..a first attempt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6400" y="762002"/>
            <a:ext cx="5765800" cy="2224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35193" y="4322260"/>
            <a:ext cx="4184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a straight line time series regression model assuming data are generated from independent (non-autocorrelated) process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2514600" y="5522590"/>
            <a:ext cx="2020593" cy="4972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72000" y="5967193"/>
            <a:ext cx="3800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Indicates strong evidence</a:t>
            </a:r>
            <a:br>
              <a:rPr lang="en-US" dirty="0" smtClean="0"/>
            </a:br>
            <a:r>
              <a:rPr lang="en-US" dirty="0" smtClean="0"/>
              <a:t>Alert the press, the ocean is warming!</a:t>
            </a:r>
            <a:endParaRPr lang="en-US" dirty="0"/>
          </a:p>
        </p:txBody>
      </p:sp>
      <p:pic>
        <p:nvPicPr>
          <p:cNvPr id="11266" name="Picture 2" descr="Image result for elnin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433" y="838200"/>
            <a:ext cx="1979825" cy="197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924800" y="1889627"/>
            <a:ext cx="234882" cy="1677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17" y="3255718"/>
            <a:ext cx="7888952" cy="388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572000" y="5334000"/>
                <a:ext cx="2146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latin typeface="Cambria Math"/>
                        </a:rPr>
                        <m:t>𝐞</m:t>
                      </m:r>
                      <m:r>
                        <a:rPr lang="en-US" sz="2800" b="0" i="1" smtClean="0">
                          <a:latin typeface="Cambria Math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/>
                        </a:rPr>
                        <m:t>N</m:t>
                      </m:r>
                      <m:r>
                        <a:rPr lang="en-US" sz="2800" b="0" i="1" smtClean="0">
                          <a:latin typeface="Cambria Math"/>
                        </a:rPr>
                        <m:t>(0,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334000"/>
                <a:ext cx="2146292" cy="523220"/>
              </a:xfrm>
              <a:prstGeom prst="rect">
                <a:avLst/>
              </a:prstGeom>
              <a:blipFill rotWithShape="1">
                <a:blip r:embed="rId7"/>
                <a:stretch>
                  <a:fillRect t="-10465" r="-7102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386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915400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A </a:t>
            </a:r>
            <a:r>
              <a:rPr lang="en-US" sz="2800" dirty="0" err="1" smtClean="0"/>
              <a:t>p.value</a:t>
            </a:r>
            <a:r>
              <a:rPr lang="en-US" sz="2800" dirty="0" smtClean="0"/>
              <a:t> postulates an </a:t>
            </a:r>
            <a:r>
              <a:rPr lang="en-US" sz="2800" i="1" u="sng" dirty="0" smtClean="0"/>
              <a:t>ensemble</a:t>
            </a:r>
            <a:r>
              <a:rPr lang="en-US" sz="2800" i="1" dirty="0" smtClean="0"/>
              <a:t> </a:t>
            </a:r>
            <a:r>
              <a:rPr lang="en-US" sz="2800" dirty="0" smtClean="0"/>
              <a:t>of </a:t>
            </a:r>
            <a:r>
              <a:rPr lang="en-US" sz="2800" i="1" u="sng" dirty="0" smtClean="0"/>
              <a:t>sample realizations </a:t>
            </a:r>
            <a:r>
              <a:rPr lang="en-US" sz="2800" dirty="0" smtClean="0"/>
              <a:t>under a hypothetical </a:t>
            </a:r>
            <a:r>
              <a:rPr lang="en-US" sz="2800" i="1" u="sng" dirty="0" smtClean="0"/>
              <a:t>null model</a:t>
            </a:r>
            <a:br>
              <a:rPr lang="en-US" sz="2800" i="1" u="sng" dirty="0" smtClean="0"/>
            </a:br>
            <a:endParaRPr lang="en-US" sz="2800" i="1" u="sng" dirty="0" smtClean="0"/>
          </a:p>
          <a:p>
            <a:pPr marL="0" indent="0">
              <a:buNone/>
            </a:pP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Suppose the </a:t>
            </a:r>
            <a:r>
              <a:rPr lang="en-US" sz="2400" i="1" u="sng" dirty="0" smtClean="0"/>
              <a:t>true trend</a:t>
            </a:r>
            <a:r>
              <a:rPr lang="en-US" sz="2400" dirty="0" smtClean="0"/>
              <a:t> in a system is zero (our null model)</a:t>
            </a:r>
            <a:br>
              <a:rPr lang="en-US" sz="2400" dirty="0" smtClean="0"/>
            </a:br>
            <a:r>
              <a:rPr lang="en-US" sz="2400" dirty="0" smtClean="0"/>
              <a:t>Under repeated random time series sampling from this null model, what is the probability of calculating a trend of equal or greater magnitude than the I found in my dataset? </a:t>
            </a:r>
            <a:br>
              <a:rPr lang="en-US" sz="2400" dirty="0" smtClean="0"/>
            </a:br>
            <a:r>
              <a:rPr lang="en-US" sz="2400" dirty="0" smtClean="0"/>
              <a:t>-&gt; If the probability is sufficiently low, one </a:t>
            </a:r>
            <a:r>
              <a:rPr lang="en-US" sz="2400" i="1" u="sng" dirty="0" smtClean="0"/>
              <a:t>rejects the null model</a:t>
            </a:r>
          </a:p>
          <a:p>
            <a:pPr marL="0" indent="0">
              <a:buNone/>
            </a:pPr>
            <a:endParaRPr lang="en-US" sz="2400" i="1" u="sng" dirty="0"/>
          </a:p>
          <a:p>
            <a:pPr marL="0" indent="0">
              <a:buNone/>
            </a:pPr>
            <a:r>
              <a:rPr lang="en-US" sz="2400" b="1" dirty="0" smtClean="0"/>
              <a:t>We’ll need very different null models when data are autocorrelated</a:t>
            </a:r>
          </a:p>
          <a:p>
            <a:pPr marL="0" indent="0">
              <a:buNone/>
            </a:pPr>
            <a:endParaRPr lang="en-US" sz="2400" i="1" u="sng" dirty="0"/>
          </a:p>
        </p:txBody>
      </p:sp>
      <p:pic>
        <p:nvPicPr>
          <p:cNvPr id="4" name="Picture 2" descr="http://3.bp.blogspot.com/-y_hvRb5anNc/VTGkru5LZeI/AAAAAAAABNo/GAVvAbPS-CQ/s1600/worship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676400"/>
            <a:ext cx="2260600" cy="160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810922"/>
            <a:ext cx="1752600" cy="1541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229600" cy="411163"/>
          </a:xfrm>
        </p:spPr>
        <p:txBody>
          <a:bodyPr>
            <a:noAutofit/>
          </a:bodyPr>
          <a:lstStyle/>
          <a:p>
            <a:r>
              <a:rPr lang="en-US" sz="3600" dirty="0" smtClean="0"/>
              <a:t>The logic of classical hypothesis testing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09432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2400" y="2000284"/>
            <a:ext cx="4239335" cy="1885916"/>
            <a:chOff x="421280" y="2057400"/>
            <a:chExt cx="4008839" cy="1783378"/>
          </a:xfrm>
        </p:grpSpPr>
        <p:pic>
          <p:nvPicPr>
            <p:cNvPr id="5122" name="Picture 2" descr="http://study.com/cimages/multimages/16/Normal_distribution_and_scales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3143" b="28482"/>
            <a:stretch/>
          </p:blipFill>
          <p:spPr bwMode="auto">
            <a:xfrm>
              <a:off x="421280" y="2057400"/>
              <a:ext cx="4008839" cy="1619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503286" y="3581400"/>
                  <a:ext cx="489576" cy="25937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𝑒</m:t>
                        </m:r>
                        <m:r>
                          <a:rPr lang="en-US" i="1">
                            <a:latin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)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3286" y="3581400"/>
                  <a:ext cx="697114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t="-9615" r="-24242" b="-4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563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concept of </a:t>
            </a:r>
            <a:r>
              <a:rPr lang="en-US" i="1" dirty="0" smtClean="0"/>
              <a:t>stochastic realization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7200" y="1261620"/>
                <a:ext cx="23634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latin typeface="Cambria Math"/>
                        </a:rPr>
                        <m:t>𝑒</m:t>
                      </m:r>
                      <m:r>
                        <a:rPr lang="en-US" sz="2400" b="0" i="1" smtClean="0">
                          <a:latin typeface="Cambria Math"/>
                        </a:rPr>
                        <m:t>(</m:t>
                      </m:r>
                      <m:r>
                        <a:rPr lang="en-US" sz="2400" b="0" i="1" smtClean="0">
                          <a:latin typeface="Cambria Math"/>
                        </a:rPr>
                        <m:t>𝑡</m:t>
                      </m:r>
                      <m:r>
                        <a:rPr lang="en-US" sz="2400" b="0" i="1" smtClean="0">
                          <a:latin typeface="Cambria Math"/>
                        </a:rPr>
                        <m:t>)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261620"/>
                <a:ext cx="2363468" cy="461665"/>
              </a:xfrm>
              <a:prstGeom prst="rect">
                <a:avLst/>
              </a:prstGeom>
              <a:blipFill rotWithShape="1">
                <a:blip r:embed="rId5"/>
                <a:stretch>
                  <a:fillRect t="-10526" r="-4639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213100" y="1252855"/>
                <a:ext cx="34754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𝑡</m:t>
                          </m:r>
                          <m:r>
                            <a:rPr lang="en-US" sz="2400" i="1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2400" i="1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latin typeface="Cambria Math"/>
                        </a:rPr>
                        <m:t>𝑒</m:t>
                      </m:r>
                      <m:r>
                        <a:rPr lang="en-US" sz="2400" i="1">
                          <a:latin typeface="Cambria Math"/>
                        </a:rPr>
                        <m:t>(</m:t>
                      </m:r>
                      <m:r>
                        <a:rPr lang="en-US" sz="2400" i="1">
                          <a:latin typeface="Cambria Math"/>
                        </a:rPr>
                        <m:t>𝑡</m:t>
                      </m:r>
                      <m:r>
                        <a:rPr lang="en-US" sz="2400" i="1">
                          <a:latin typeface="Cambria Math"/>
                        </a:rPr>
                        <m:t>)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100" y="1252855"/>
                <a:ext cx="3475439" cy="461665"/>
              </a:xfrm>
              <a:prstGeom prst="rect">
                <a:avLst/>
              </a:prstGeom>
              <a:blipFill rotWithShape="1">
                <a:blip r:embed="rId6"/>
                <a:stretch>
                  <a:fillRect t="-10667" r="-3158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40" y="4156140"/>
            <a:ext cx="4062888" cy="240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880" y="4156141"/>
            <a:ext cx="4099920" cy="240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67133" b="68130"/>
          <a:stretch/>
        </p:blipFill>
        <p:spPr bwMode="auto">
          <a:xfrm>
            <a:off x="6934200" y="1086719"/>
            <a:ext cx="1960161" cy="1869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200400" y="1790554"/>
                <a:ext cx="34754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𝑡</m:t>
                          </m:r>
                          <m:r>
                            <a:rPr lang="en-US" sz="2400" i="1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−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2400" i="1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a:rPr lang="en-US" sz="2400" i="1">
                          <a:latin typeface="Cambria Math"/>
                        </a:rPr>
                        <m:t>𝑒</m:t>
                      </m:r>
                      <m:r>
                        <a:rPr lang="en-US" sz="2400" i="1">
                          <a:latin typeface="Cambria Math"/>
                        </a:rPr>
                        <m:t>(</m:t>
                      </m:r>
                      <m:r>
                        <a:rPr lang="en-US" sz="2400" i="1">
                          <a:latin typeface="Cambria Math"/>
                        </a:rPr>
                        <m:t>𝑡</m:t>
                      </m:r>
                      <m:r>
                        <a:rPr lang="en-US" sz="2400" i="1">
                          <a:latin typeface="Cambria Math"/>
                        </a:rPr>
                        <m:t>)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1790554"/>
                <a:ext cx="3475439" cy="461665"/>
              </a:xfrm>
              <a:prstGeom prst="rect">
                <a:avLst/>
              </a:prstGeom>
              <a:blipFill rotWithShape="1">
                <a:blip r:embed="rId10"/>
                <a:stretch>
                  <a:fillRect t="-10667" r="-2982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562771" y="3048000"/>
                <a:ext cx="4561120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sz="2000" dirty="0" smtClean="0"/>
                  <a:t> is a value between -1 and 1 (typically </a:t>
                </a:r>
              </a:p>
              <a:p>
                <a:r>
                  <a:rPr lang="en-US" sz="2000" dirty="0" smtClean="0"/>
                  <a:t>0-1 in ES) and is interpreted  and can be </a:t>
                </a:r>
              </a:p>
              <a:p>
                <a:r>
                  <a:rPr lang="en-US" sz="2000" dirty="0" smtClean="0"/>
                  <a:t>Interpreted as a slope w.r.t lagged values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2771" y="3048000"/>
                <a:ext cx="4561120" cy="1015663"/>
              </a:xfrm>
              <a:prstGeom prst="rect">
                <a:avLst/>
              </a:prstGeom>
              <a:blipFill rotWithShape="1">
                <a:blip r:embed="rId11"/>
                <a:stretch>
                  <a:fillRect l="-1335" t="-2994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4391735" y="2252219"/>
            <a:ext cx="231811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*autoregressive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662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2400" y="2000284"/>
            <a:ext cx="4239335" cy="1885916"/>
            <a:chOff x="421280" y="2057400"/>
            <a:chExt cx="4008839" cy="1783378"/>
          </a:xfrm>
        </p:grpSpPr>
        <p:pic>
          <p:nvPicPr>
            <p:cNvPr id="5122" name="Picture 2" descr="http://study.com/cimages/multimages/16/Normal_distribution_and_scales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3143" b="28482"/>
            <a:stretch/>
          </p:blipFill>
          <p:spPr bwMode="auto">
            <a:xfrm>
              <a:off x="421280" y="2057400"/>
              <a:ext cx="4008839" cy="1619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503286" y="3581400"/>
                  <a:ext cx="489576" cy="25937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𝑒</m:t>
                        </m:r>
                        <m:r>
                          <a:rPr lang="en-US" i="1">
                            <a:latin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)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3286" y="3581400"/>
                  <a:ext cx="697114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t="-9615" r="-24242" b="-4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563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concept of </a:t>
            </a:r>
            <a:r>
              <a:rPr lang="en-US" i="1" dirty="0" smtClean="0"/>
              <a:t>stochastic realization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7200" y="1261620"/>
                <a:ext cx="23634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latin typeface="Cambria Math"/>
                        </a:rPr>
                        <m:t>𝑒</m:t>
                      </m:r>
                      <m:r>
                        <a:rPr lang="en-US" sz="2400" b="0" i="1" smtClean="0">
                          <a:latin typeface="Cambria Math"/>
                        </a:rPr>
                        <m:t>(</m:t>
                      </m:r>
                      <m:r>
                        <a:rPr lang="en-US" sz="2400" b="0" i="1" smtClean="0">
                          <a:latin typeface="Cambria Math"/>
                        </a:rPr>
                        <m:t>𝑡</m:t>
                      </m:r>
                      <m:r>
                        <a:rPr lang="en-US" sz="2400" b="0" i="1" smtClean="0">
                          <a:latin typeface="Cambria Math"/>
                        </a:rPr>
                        <m:t>)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261620"/>
                <a:ext cx="2363468" cy="461665"/>
              </a:xfrm>
              <a:prstGeom prst="rect">
                <a:avLst/>
              </a:prstGeom>
              <a:blipFill rotWithShape="1">
                <a:blip r:embed="rId5"/>
                <a:stretch>
                  <a:fillRect t="-10526" r="-4639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213100" y="1252855"/>
                <a:ext cx="34754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𝑡</m:t>
                          </m:r>
                          <m:r>
                            <a:rPr lang="en-US" sz="2400" i="1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2400" i="1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latin typeface="Cambria Math"/>
                        </a:rPr>
                        <m:t>𝑒</m:t>
                      </m:r>
                      <m:r>
                        <a:rPr lang="en-US" sz="2400" i="1">
                          <a:latin typeface="Cambria Math"/>
                        </a:rPr>
                        <m:t>(</m:t>
                      </m:r>
                      <m:r>
                        <a:rPr lang="en-US" sz="2400" i="1">
                          <a:latin typeface="Cambria Math"/>
                        </a:rPr>
                        <m:t>𝑡</m:t>
                      </m:r>
                      <m:r>
                        <a:rPr lang="en-US" sz="2400" i="1">
                          <a:latin typeface="Cambria Math"/>
                        </a:rPr>
                        <m:t>)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100" y="1252855"/>
                <a:ext cx="3475439" cy="461665"/>
              </a:xfrm>
              <a:prstGeom prst="rect">
                <a:avLst/>
              </a:prstGeom>
              <a:blipFill rotWithShape="1">
                <a:blip r:embed="rId6"/>
                <a:stretch>
                  <a:fillRect t="-10667" r="-3158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40" y="4156140"/>
            <a:ext cx="4062888" cy="240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880" y="4156141"/>
            <a:ext cx="4099920" cy="240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Connector 9"/>
          <p:cNvCxnSpPr/>
          <p:nvPr/>
        </p:nvCxnSpPr>
        <p:spPr>
          <a:xfrm flipV="1">
            <a:off x="5153122" y="5334000"/>
            <a:ext cx="3228878" cy="1905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127721" y="4610100"/>
            <a:ext cx="3330479" cy="5715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181600" y="4572000"/>
            <a:ext cx="3124200" cy="9525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67133" b="68130"/>
          <a:stretch/>
        </p:blipFill>
        <p:spPr bwMode="auto">
          <a:xfrm>
            <a:off x="6934200" y="1086719"/>
            <a:ext cx="1960161" cy="1869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200400" y="1790554"/>
                <a:ext cx="34754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𝑡</m:t>
                          </m:r>
                          <m:r>
                            <a:rPr lang="en-US" sz="2400" i="1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−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2400" i="1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a:rPr lang="en-US" sz="2400" i="1">
                          <a:latin typeface="Cambria Math"/>
                        </a:rPr>
                        <m:t>𝑒</m:t>
                      </m:r>
                      <m:r>
                        <a:rPr lang="en-US" sz="2400" i="1">
                          <a:latin typeface="Cambria Math"/>
                        </a:rPr>
                        <m:t>(</m:t>
                      </m:r>
                      <m:r>
                        <a:rPr lang="en-US" sz="2400" i="1">
                          <a:latin typeface="Cambria Math"/>
                        </a:rPr>
                        <m:t>𝑡</m:t>
                      </m:r>
                      <m:r>
                        <a:rPr lang="en-US" sz="2400" i="1">
                          <a:latin typeface="Cambria Math"/>
                        </a:rPr>
                        <m:t>)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1790554"/>
                <a:ext cx="3475439" cy="461665"/>
              </a:xfrm>
              <a:prstGeom prst="rect">
                <a:avLst/>
              </a:prstGeom>
              <a:blipFill rotWithShape="1">
                <a:blip r:embed="rId10"/>
                <a:stretch>
                  <a:fillRect t="-10667" r="-2982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4391735" y="2252219"/>
            <a:ext cx="231811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*autoregressive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4562771" y="3048000"/>
                <a:ext cx="4561120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sz="2000" dirty="0" smtClean="0"/>
                  <a:t> is a value between -1 and 1 (typically </a:t>
                </a:r>
              </a:p>
              <a:p>
                <a:r>
                  <a:rPr lang="en-US" sz="2000" dirty="0" smtClean="0"/>
                  <a:t>0-1 in ES) and is interpreted  and can be </a:t>
                </a:r>
              </a:p>
              <a:p>
                <a:r>
                  <a:rPr lang="en-US" sz="2000" dirty="0" smtClean="0"/>
                  <a:t>Interpreted as a slope w.r.t lagged values</a:t>
                </a:r>
                <a:endParaRPr lang="en-US" sz="20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2771" y="3048000"/>
                <a:ext cx="4561120" cy="1015663"/>
              </a:xfrm>
              <a:prstGeom prst="rect">
                <a:avLst/>
              </a:prstGeom>
              <a:blipFill rotWithShape="1">
                <a:blip r:embed="rId11"/>
                <a:stretch>
                  <a:fillRect l="-1335" t="-2994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3210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5344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Theory: the expected variance of a temporal process increases with autocorrelation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86910" y="1315892"/>
                <a:ext cx="32237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 dirty="0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1" dirty="0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𝛼</m:t>
                          </m:r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10" y="1315892"/>
                <a:ext cx="3223703" cy="369332"/>
              </a:xfrm>
              <a:prstGeom prst="rect">
                <a:avLst/>
              </a:prstGeom>
              <a:blipFill rotWithShape="1">
                <a:blip r:embed="rId2"/>
                <a:stretch>
                  <a:fillRect t="-8333" r="-207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447802" y="1849292"/>
                <a:ext cx="27345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Var</m:t>
                      </m:r>
                      <m:r>
                        <a:rPr lang="en-US">
                          <a:latin typeface="Cambria Math"/>
                        </a:rPr>
                        <m:t>[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i="1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]+</m:t>
                      </m:r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Var</m:t>
                      </m:r>
                      <m:r>
                        <a:rPr lang="en-US" i="1">
                          <a:latin typeface="Cambria Math"/>
                        </a:rPr>
                        <m:t>[</m:t>
                      </m:r>
                      <m:r>
                        <a:rPr lang="en-US" i="1">
                          <a:latin typeface="Cambria Math"/>
                        </a:rPr>
                        <m:t>𝑒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2" y="1849292"/>
                <a:ext cx="2734595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8197" r="-245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447801" y="2318160"/>
                <a:ext cx="28534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Var</m:t>
                      </m:r>
                      <m:r>
                        <a:rPr lang="en-US">
                          <a:latin typeface="Cambria Math"/>
                        </a:rPr>
                        <m:t>[</m:t>
                      </m:r>
                      <m:r>
                        <a:rPr lang="en-US" i="1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]+</m:t>
                      </m:r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Var</m:t>
                      </m:r>
                      <m:r>
                        <a:rPr lang="en-US" i="1">
                          <a:latin typeface="Cambria Math"/>
                        </a:rPr>
                        <m:t>[</m:t>
                      </m:r>
                      <m:r>
                        <a:rPr lang="en-US" i="1">
                          <a:latin typeface="Cambria Math"/>
                        </a:rPr>
                        <m:t>𝑒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1" y="2318160"/>
                <a:ext cx="2853409" cy="369332"/>
              </a:xfrm>
              <a:prstGeom prst="rect">
                <a:avLst/>
              </a:prstGeom>
              <a:blipFill rotWithShape="1">
                <a:blip r:embed="rId4"/>
                <a:stretch>
                  <a:fillRect t="-8197" r="-235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435102" y="2763692"/>
                <a:ext cx="21932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Var</m:t>
                      </m:r>
                      <m:r>
                        <a:rPr lang="en-US">
                          <a:latin typeface="Cambria Math"/>
                        </a:rPr>
                        <m:t>[</m:t>
                      </m:r>
                      <m:r>
                        <a:rPr lang="en-US" i="1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]+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102" y="2763692"/>
                <a:ext cx="2193293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8197" r="-333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447802" y="3144692"/>
                <a:ext cx="2734595" cy="6127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2" y="3144692"/>
                <a:ext cx="2734595" cy="612732"/>
              </a:xfrm>
              <a:prstGeom prst="rect">
                <a:avLst/>
              </a:prstGeom>
              <a:blipFill rotWithShape="1">
                <a:blip r:embed="rId6"/>
                <a:stretch>
                  <a:fillRect r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1447799" y="3161873"/>
            <a:ext cx="2734596" cy="6481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6656" y="1254545"/>
            <a:ext cx="3262944" cy="2664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618255" y="1480703"/>
                <a:ext cx="100527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000" b="0" i="0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255" y="1480703"/>
                <a:ext cx="1005275" cy="400110"/>
              </a:xfrm>
              <a:prstGeom prst="rect">
                <a:avLst/>
              </a:prstGeom>
              <a:blipFill rotWithShape="1">
                <a:blip r:embed="rId8"/>
                <a:stretch>
                  <a:fillRect t="-7576" r="-8485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598130" y="3729335"/>
                <a:ext cx="44723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8130" y="3729335"/>
                <a:ext cx="447237" cy="461665"/>
              </a:xfrm>
              <a:prstGeom prst="rect">
                <a:avLst/>
              </a:prstGeom>
              <a:blipFill rotWithShape="1">
                <a:blip r:embed="rId9"/>
                <a:stretch>
                  <a:fillRect t="-10526" r="-27027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018" y="4343400"/>
            <a:ext cx="3767854" cy="21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10" y="4343400"/>
            <a:ext cx="3795485" cy="2249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6504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Jupyter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1"/>
            <a:ext cx="8305800" cy="4754564"/>
          </a:xfrm>
        </p:spPr>
        <p:txBody>
          <a:bodyPr/>
          <a:lstStyle/>
          <a:p>
            <a:r>
              <a:rPr lang="en-US" dirty="0" smtClean="0"/>
              <a:t>“Interacting Computing Environment” allowing code, plots, texts, equations, etc. to be created and shared</a:t>
            </a:r>
          </a:p>
          <a:p>
            <a:r>
              <a:rPr lang="en-US" dirty="0" smtClean="0"/>
              <a:t>Requirements:</a:t>
            </a:r>
          </a:p>
          <a:p>
            <a:pPr lvl="1"/>
            <a:r>
              <a:rPr lang="en-US" dirty="0" smtClean="0"/>
              <a:t>Python 2.7 or ≥3.3 (even if working in R)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eb application (</a:t>
            </a:r>
            <a:r>
              <a:rPr lang="en-US" dirty="0" err="1" smtClean="0"/>
              <a:t>Jupyter</a:t>
            </a:r>
            <a:r>
              <a:rPr lang="en-US" dirty="0" smtClean="0"/>
              <a:t> Notebook app in browser)</a:t>
            </a:r>
          </a:p>
          <a:p>
            <a:pPr lvl="1"/>
            <a:r>
              <a:rPr lang="en-US" dirty="0" smtClean="0"/>
              <a:t>Language-specific Kernel (R or Python)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628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8437"/>
            <a:ext cx="8229600" cy="2587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Estimate the autocorrelation function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90600"/>
            <a:ext cx="9067800" cy="49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543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458200" cy="228600"/>
          </a:xfrm>
        </p:spPr>
        <p:txBody>
          <a:bodyPr>
            <a:noAutofit/>
          </a:bodyPr>
          <a:lstStyle/>
          <a:p>
            <a:r>
              <a:rPr lang="en-US" sz="2800" dirty="0" smtClean="0"/>
              <a:t>Simulate Different time series with different properties</a:t>
            </a:r>
            <a:endParaRPr lang="en-US" sz="28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94878"/>
            <a:ext cx="6553200" cy="6186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769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229600" cy="3352799"/>
              </a:xfrm>
            </p:spPr>
            <p:txBody>
              <a:bodyPr/>
              <a:lstStyle/>
              <a:p>
                <a:r>
                  <a:rPr lang="en-US" dirty="0" smtClean="0"/>
                  <a:t>Try simulating data with different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𝑎</m:t>
                    </m:r>
                    <m:r>
                      <a:rPr lang="en-US" i="1" dirty="0" smtClean="0">
                        <a:latin typeface="Cambria Math"/>
                      </a:rPr>
                      <m:t>, </m:t>
                    </m:r>
                    <m:r>
                      <a:rPr lang="en-US" i="1" dirty="0" smtClean="0">
                        <a:latin typeface="Cambria Math"/>
                      </a:rPr>
                      <m:t>𝑏</m:t>
                    </m:r>
                    <m:r>
                      <a:rPr lang="en-US" i="1" dirty="0" smtClean="0">
                        <a:latin typeface="Cambria Math"/>
                      </a:rPr>
                      <m:t>, </m:t>
                    </m:r>
                    <m:r>
                      <a:rPr lang="en-US" i="1" dirty="0" smtClean="0">
                        <a:latin typeface="Cambria Math"/>
                      </a:rPr>
                      <m:t>𝑠</m:t>
                    </m:r>
                    <m:r>
                      <a:rPr lang="en-US" i="1" dirty="0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𝑛𝑦𝑟𝑠</m:t>
                    </m:r>
                  </m:oMath>
                </a14:m>
                <a:r>
                  <a:rPr lang="en-US" dirty="0" smtClean="0"/>
                  <a:t> parameters and estimate their autocorrelation function</a:t>
                </a:r>
              </a:p>
              <a:p>
                <a:r>
                  <a:rPr lang="en-US" dirty="0" smtClean="0"/>
                  <a:t>Try many combinations to build intuition for their effects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229600" cy="3352799"/>
              </a:xfrm>
              <a:blipFill rotWithShape="1">
                <a:blip r:embed="rId3"/>
                <a:stretch>
                  <a:fillRect l="-1852" t="-2182" b="-1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5175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7"/>
            <a:ext cx="8534400" cy="4111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almighty variance-covariance matrix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" y="1143000"/>
            <a:ext cx="7430653" cy="922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362200"/>
            <a:ext cx="7929268" cy="971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3071" b="68130"/>
          <a:stretch/>
        </p:blipFill>
        <p:spPr bwMode="auto">
          <a:xfrm>
            <a:off x="275492" y="4054000"/>
            <a:ext cx="3839308" cy="179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557" y="3333447"/>
            <a:ext cx="1944440" cy="43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557" y="1981200"/>
            <a:ext cx="2014537" cy="444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683" y="3898733"/>
            <a:ext cx="5029200" cy="2358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6743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10" y="762000"/>
            <a:ext cx="8951968" cy="4887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487363"/>
          </a:xfrm>
        </p:spPr>
        <p:txBody>
          <a:bodyPr>
            <a:noAutofit/>
          </a:bodyPr>
          <a:lstStyle/>
          <a:p>
            <a:r>
              <a:rPr lang="en-US" sz="3600" dirty="0" smtClean="0"/>
              <a:t>Fitting a Model with Temporal Autocorrelation</a:t>
            </a:r>
            <a:endParaRPr lang="en-US" sz="36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267200" y="2057400"/>
            <a:ext cx="4344474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2819400" y="4038600"/>
            <a:ext cx="762000" cy="3683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612381" y="4243002"/>
            <a:ext cx="2429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Much weaker evidence!</a:t>
            </a:r>
            <a:endParaRPr lang="en-US" dirty="0"/>
          </a:p>
        </p:txBody>
      </p:sp>
      <p:pic>
        <p:nvPicPr>
          <p:cNvPr id="12290" name="Picture 2" descr="Image result for pinheiro and bat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9400" y="3886200"/>
            <a:ext cx="1828800" cy="276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5685396"/>
            <a:ext cx="2697981" cy="447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6237491"/>
            <a:ext cx="3769294" cy="468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6433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1143000"/>
          </a:xfrm>
        </p:spPr>
        <p:txBody>
          <a:bodyPr>
            <a:normAutofit/>
          </a:bodyPr>
          <a:lstStyle/>
          <a:p>
            <a:r>
              <a:rPr lang="en-US" sz="6600" dirty="0" smtClean="0"/>
              <a:t>BREAK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49087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Dataset #1: Ozone time series at single station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https://c1.staticflickr.com/3/2020/2186120627_d51f1eb106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412" y="4668062"/>
            <a:ext cx="3406760" cy="1741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85" y="4677586"/>
            <a:ext cx="4148142" cy="1741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 descr="Image result for ozone molecu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7463" y="3414032"/>
            <a:ext cx="232744" cy="23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ozone molecul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9636191">
            <a:off x="2132114" y="3366416"/>
            <a:ext cx="214490" cy="21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17207">
            <a:off x="7682923" y="3309485"/>
            <a:ext cx="318077" cy="1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479" y="3250798"/>
            <a:ext cx="327323" cy="13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027911">
            <a:off x="942528" y="3437228"/>
            <a:ext cx="388709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3865" y="3309485"/>
            <a:ext cx="412572" cy="22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Image result for ozone molecule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75214">
            <a:off x="8726476" y="3259066"/>
            <a:ext cx="186047" cy="18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Image result for ozone molecul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63240">
            <a:off x="1727410" y="3632409"/>
            <a:ext cx="215163" cy="21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467847">
            <a:off x="8321284" y="3398278"/>
            <a:ext cx="420052" cy="22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25575">
            <a:off x="3276601" y="3299283"/>
            <a:ext cx="318077" cy="12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52400" y="304802"/>
            <a:ext cx="883920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Calibri Light" pitchFamily="34" charset="0"/>
              </a:rPr>
              <a:t>What’s Going on with our Air?</a:t>
            </a:r>
          </a:p>
          <a:p>
            <a:pPr algn="ctr"/>
            <a:endParaRPr lang="en-US" sz="3200" dirty="0">
              <a:solidFill>
                <a:schemeClr val="bg1"/>
              </a:solidFill>
              <a:latin typeface="Calibri Light" pitchFamily="34" charset="0"/>
            </a:endParaRP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Calibri Light" pitchFamily="34" charset="0"/>
              </a:rPr>
              <a:t>EPA Air Quality Station Data, Orange County</a:t>
            </a:r>
          </a:p>
        </p:txBody>
      </p:sp>
    </p:spTree>
    <p:extLst>
      <p:ext uri="{BB962C8B-B14F-4D97-AF65-F5344CB8AC3E}">
        <p14:creationId xmlns:p14="http://schemas.microsoft.com/office/powerpoint/2010/main" val="3853271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3349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Time series of ozone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990601"/>
            <a:ext cx="8382000" cy="5191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51796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91000"/>
            <a:ext cx="4114800" cy="2514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Variables</a:t>
            </a:r>
            <a:br>
              <a:rPr lang="en-US" dirty="0" smtClean="0"/>
            </a:br>
            <a:r>
              <a:rPr lang="en-US" dirty="0" smtClean="0"/>
              <a:t>n ≡ number of sample</a:t>
            </a:r>
          </a:p>
          <a:p>
            <a:pPr marL="0" indent="0">
              <a:buNone/>
            </a:pPr>
            <a:r>
              <a:rPr lang="en-US" dirty="0" smtClean="0"/>
              <a:t>ozone mean daily ozone</a:t>
            </a:r>
          </a:p>
          <a:p>
            <a:pPr marL="0" indent="0">
              <a:buNone/>
            </a:pPr>
            <a:r>
              <a:rPr lang="en-US" dirty="0" err="1" smtClean="0"/>
              <a:t>ozone_max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hour_max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533402"/>
            <a:ext cx="8610600" cy="3173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800600" y="4191000"/>
            <a:ext cx="4114800" cy="2514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mtClean="0"/>
              <a:t>Variables</a:t>
            </a:r>
            <a:br>
              <a:rPr lang="en-US" smtClean="0"/>
            </a:br>
            <a:r>
              <a:rPr lang="en-US" smtClean="0"/>
              <a:t>n ≡ number of sample</a:t>
            </a:r>
          </a:p>
          <a:p>
            <a:pPr marL="0" indent="0">
              <a:buFont typeface="Arial" pitchFamily="34" charset="0"/>
              <a:buNone/>
            </a:pPr>
            <a:r>
              <a:rPr lang="en-US" smtClean="0"/>
              <a:t>ozone mean daily ozone</a:t>
            </a:r>
          </a:p>
          <a:p>
            <a:pPr marL="0" indent="0">
              <a:buFont typeface="Arial" pitchFamily="34" charset="0"/>
              <a:buNone/>
            </a:pPr>
            <a:r>
              <a:rPr lang="en-US" smtClean="0"/>
              <a:t>ozone_max</a:t>
            </a:r>
          </a:p>
          <a:p>
            <a:pPr marL="0" indent="0">
              <a:buFont typeface="Arial" pitchFamily="34" charset="0"/>
              <a:buNone/>
            </a:pPr>
            <a:r>
              <a:rPr lang="en-US" smtClean="0"/>
              <a:t>hour_max</a:t>
            </a:r>
          </a:p>
          <a:p>
            <a:pPr marL="0" indent="0">
              <a:buFont typeface="Arial" pitchFamily="34" charset="0"/>
              <a:buNone/>
            </a:pPr>
            <a:r>
              <a:rPr lang="en-US" smtClean="0"/>
              <a:t/>
            </a:r>
            <a:br>
              <a:rPr lang="en-US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23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4873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Simple Trend Analysis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1066800"/>
            <a:ext cx="8843211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6973"/>
          <a:stretch/>
        </p:blipFill>
        <p:spPr bwMode="auto">
          <a:xfrm>
            <a:off x="4114800" y="2228851"/>
            <a:ext cx="4191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0446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074" y="163247"/>
            <a:ext cx="7886700" cy="964911"/>
          </a:xfrm>
        </p:spPr>
        <p:txBody>
          <a:bodyPr/>
          <a:lstStyle/>
          <a:p>
            <a:r>
              <a:rPr lang="en-US" dirty="0" smtClean="0"/>
              <a:t>Installing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451" y="1330038"/>
            <a:ext cx="8219951" cy="3562599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python2.7 Anaconda distribution from </a:t>
            </a:r>
            <a:r>
              <a:rPr lang="en-US" dirty="0" smtClean="0">
                <a:hlinkClick r:id="rId2"/>
              </a:rPr>
              <a:t>https://www.continuum.io/downloads</a:t>
            </a:r>
            <a:r>
              <a:rPr lang="en-US" dirty="0" smtClean="0"/>
              <a:t> and follow the on-screen instructions to install Python.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 err="1" smtClean="0"/>
              <a:t>Jupyter</a:t>
            </a:r>
            <a:r>
              <a:rPr lang="en-US" dirty="0" smtClean="0"/>
              <a:t> is included with the Anaconda python installation! If working in R, you also need to install the R kernel with the following command:</a:t>
            </a:r>
          </a:p>
          <a:p>
            <a:pPr marL="457200" lvl="1" indent="0">
              <a:buNone/>
            </a:pPr>
            <a:r>
              <a:rPr lang="en-US" i="1" dirty="0" err="1" smtClean="0">
                <a:solidFill>
                  <a:schemeClr val="accent6">
                    <a:lumMod val="75000"/>
                  </a:schemeClr>
                </a:solidFill>
                <a:effectLst/>
              </a:rPr>
              <a:t>conda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effectLst/>
              </a:rPr>
              <a:t>install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-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effectLst/>
              </a:rPr>
              <a:t>c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effectLst/>
              </a:rPr>
              <a:t>r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effectLst/>
              </a:rPr>
              <a:t>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-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effectLst/>
              </a:rPr>
              <a:t>essentials</a:t>
            </a:r>
            <a:endParaRPr lang="en-US" i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Now you go to the folder containing your </a:t>
            </a:r>
            <a:r>
              <a:rPr lang="en-US" dirty="0" err="1" smtClean="0"/>
              <a:t>Jupyter</a:t>
            </a:r>
            <a:r>
              <a:rPr lang="en-US" dirty="0" smtClean="0"/>
              <a:t> notebook files in command line and launch </a:t>
            </a:r>
            <a:r>
              <a:rPr lang="en-US" dirty="0" err="1" smtClean="0"/>
              <a:t>Jupyter</a:t>
            </a:r>
            <a:r>
              <a:rPr lang="en-US" dirty="0" smtClean="0"/>
              <a:t> Notebooks:</a:t>
            </a:r>
          </a:p>
          <a:p>
            <a:pPr marL="457200" lvl="1" indent="0">
              <a:buNone/>
            </a:pPr>
            <a:r>
              <a:rPr lang="en-US" i="1" dirty="0" err="1" smtClean="0">
                <a:solidFill>
                  <a:schemeClr val="accent6">
                    <a:lumMod val="75000"/>
                  </a:schemeClr>
                </a:solidFill>
                <a:effectLst/>
              </a:rPr>
              <a:t>jupyter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effectLst/>
              </a:rPr>
              <a:t>notebook</a:t>
            </a:r>
            <a:br>
              <a:rPr lang="en-US" i="1" dirty="0" smtClean="0">
                <a:solidFill>
                  <a:schemeClr val="accent6">
                    <a:lumMod val="75000"/>
                  </a:schemeClr>
                </a:solidFill>
                <a:effectLst/>
              </a:rPr>
            </a:br>
            <a:r>
              <a:rPr lang="en-US" b="1" dirty="0"/>
              <a:t>*If </a:t>
            </a:r>
            <a:r>
              <a:rPr lang="en-US" b="1" dirty="0" smtClean="0"/>
              <a:t>in Windows, use the Anaconda prompt, instead of </a:t>
            </a:r>
            <a:r>
              <a:rPr lang="en-US" b="1" dirty="0" err="1" smtClean="0"/>
              <a:t>cmd</a:t>
            </a:r>
            <a:r>
              <a:rPr lang="en-US" b="1" dirty="0" smtClean="0"/>
              <a:t>*</a:t>
            </a:r>
            <a:endParaRPr lang="en-US" b="1" i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you want to back and forth between Kernels, </a:t>
            </a:r>
            <a:r>
              <a:rPr lang="en-US" dirty="0"/>
              <a:t>You can change the kernel between Python and </a:t>
            </a:r>
            <a:r>
              <a:rPr lang="en-US" dirty="0" smtClean="0"/>
              <a:t>R under the Kernels tab: 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279570" y="4572000"/>
            <a:ext cx="4373831" cy="2160635"/>
            <a:chOff x="6395480" y="4725919"/>
            <a:chExt cx="4872405" cy="180551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7" r="1"/>
            <a:stretch/>
          </p:blipFill>
          <p:spPr>
            <a:xfrm>
              <a:off x="6395480" y="4725919"/>
              <a:ext cx="4872405" cy="180551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8336478" y="5949538"/>
              <a:ext cx="2683823" cy="58189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84373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4873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Harmonic regression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2284" y="919398"/>
            <a:ext cx="815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Include a periodic covariate with frequency w cycles/time and phase eta </a:t>
            </a:r>
            <a:endParaRPr lang="en-US" sz="20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794" y="1447800"/>
            <a:ext cx="4267199" cy="639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3389540"/>
            <a:ext cx="6969602" cy="498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88" y="4099349"/>
            <a:ext cx="7567609" cy="548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094" y="5661947"/>
            <a:ext cx="2505706" cy="66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100" y="5649247"/>
            <a:ext cx="2696206" cy="62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57200" y="2190690"/>
            <a:ext cx="815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This variable is nonlinear in the parameters. </a:t>
            </a:r>
            <a:br>
              <a:rPr lang="en-US" sz="2000" dirty="0" smtClean="0"/>
            </a:br>
            <a:r>
              <a:rPr lang="en-US" sz="2000" dirty="0" smtClean="0"/>
              <a:t>Use the double-angle formula and rewrite the variable as two terms with constant coefficients: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416884" y="4854714"/>
            <a:ext cx="815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Now we can model any frequency with an arbitrary phase using two terms in  a linear regression, with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3735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4873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Harmonic regression</a:t>
            </a:r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90600"/>
            <a:ext cx="8839200" cy="5044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6973"/>
          <a:stretch/>
        </p:blipFill>
        <p:spPr bwMode="auto">
          <a:xfrm>
            <a:off x="4419600" y="2133600"/>
            <a:ext cx="4191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469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 for evidence of a seasonal cycle in other variables in the Orange Country ozone data</a:t>
            </a:r>
          </a:p>
          <a:p>
            <a:endParaRPr lang="en-US" dirty="0"/>
          </a:p>
          <a:p>
            <a:r>
              <a:rPr lang="en-US" dirty="0" smtClean="0"/>
              <a:t>Try defining  shorter and longer frequencies and fit those variables to the ozone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953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50838"/>
            <a:ext cx="8534400" cy="258762"/>
          </a:xfrm>
        </p:spPr>
        <p:txBody>
          <a:bodyPr>
            <a:noAutofit/>
          </a:bodyPr>
          <a:lstStyle/>
          <a:p>
            <a:r>
              <a:rPr lang="en-US" sz="3200" dirty="0" smtClean="0"/>
              <a:t>An aside: Aliasing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050" y="5129791"/>
            <a:ext cx="8997950" cy="1219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 smtClean="0"/>
              <a:t>The highest resolvable frequency is that at which observations are resolved. </a:t>
            </a:r>
            <a:br>
              <a:rPr lang="en-US" sz="2500" dirty="0" smtClean="0"/>
            </a:br>
            <a:r>
              <a:rPr lang="en-US" sz="2500" dirty="0" smtClean="0"/>
              <a:t>Sampling design can maximize information at particular frequencies</a:t>
            </a:r>
            <a:endParaRPr lang="en-US" sz="2500" dirty="0"/>
          </a:p>
        </p:txBody>
      </p:sp>
      <p:pic>
        <p:nvPicPr>
          <p:cNvPr id="7170" name="Picture 2" descr="http://digitalsoundandmusic.com/wp-content/uploads/2014/05/Figure-5.36-1320-kHz-wave-sampled-at-1000-kHz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4" t="6002" r="8333" b="5726"/>
          <a:stretch/>
        </p:blipFill>
        <p:spPr bwMode="auto">
          <a:xfrm>
            <a:off x="1371600" y="838201"/>
            <a:ext cx="6261100" cy="429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0320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4111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Time Series Decomposition</a:t>
            </a:r>
            <a:endParaRPr 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93"/>
          <a:stretch/>
        </p:blipFill>
        <p:spPr bwMode="auto">
          <a:xfrm>
            <a:off x="1600200" y="3686682"/>
            <a:ext cx="5410200" cy="2993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013"/>
          <a:stretch/>
        </p:blipFill>
        <p:spPr bwMode="auto">
          <a:xfrm>
            <a:off x="629671" y="685800"/>
            <a:ext cx="7351258" cy="3000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398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Decompose other variables into their harmonic, trend, and noise components</a:t>
            </a:r>
          </a:p>
          <a:p>
            <a:endParaRPr lang="en-US" dirty="0"/>
          </a:p>
          <a:p>
            <a:r>
              <a:rPr lang="en-US" dirty="0" smtClean="0"/>
              <a:t>Do any variables have a significant trend after correcting for seasonality and autocorrelation?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9986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6397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Time series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66800"/>
            <a:ext cx="8566774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60429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8400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dirty="0" smtClean="0"/>
              <a:t>LUNCH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3608953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6397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Time series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66800"/>
            <a:ext cx="8382000" cy="5611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31145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2587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Simple Model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818" y="4800600"/>
            <a:ext cx="8741181" cy="19812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The ‘best’ model is the one that minimizes the criterion</a:t>
            </a:r>
          </a:p>
          <a:p>
            <a:pPr marL="0" indent="0">
              <a:buNone/>
            </a:pPr>
            <a:r>
              <a:rPr lang="en-US" dirty="0" smtClean="0"/>
              <a:t>R and Python readily provide these quantities</a:t>
            </a:r>
          </a:p>
          <a:p>
            <a:pPr marL="0" indent="0">
              <a:buNone/>
            </a:pPr>
            <a:r>
              <a:rPr lang="en-US" dirty="0" smtClean="0"/>
              <a:t>More interpretable than </a:t>
            </a:r>
            <a:r>
              <a:rPr lang="en-US" dirty="0" err="1" smtClean="0"/>
              <a:t>p.values</a:t>
            </a:r>
            <a:r>
              <a:rPr lang="en-US" dirty="0" smtClean="0"/>
              <a:t>, but still no replacement for good judgment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70" y="990600"/>
            <a:ext cx="7929268" cy="971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961848"/>
            <a:ext cx="2743200" cy="565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979" y="2895600"/>
            <a:ext cx="5962650" cy="70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93" y="3810000"/>
            <a:ext cx="5357221" cy="56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7010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14400"/>
          </a:xfrm>
        </p:spPr>
        <p:txBody>
          <a:bodyPr/>
          <a:lstStyle/>
          <a:p>
            <a:r>
              <a:rPr lang="en-US" dirty="0" smtClean="0"/>
              <a:t>Other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382000" cy="5105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Python</a:t>
            </a:r>
          </a:p>
          <a:p>
            <a:pPr lvl="1"/>
            <a:r>
              <a:rPr lang="en-US" dirty="0" smtClean="0"/>
              <a:t>The main packages used in the workshop (e.g.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>, </a:t>
            </a:r>
            <a:r>
              <a:rPr lang="en-US" dirty="0" err="1" smtClean="0"/>
              <a:t>Matplotlib</a:t>
            </a:r>
            <a:r>
              <a:rPr lang="en-US" dirty="0" smtClean="0"/>
              <a:t>, Pandas) come pre-installed with your </a:t>
            </a:r>
            <a:r>
              <a:rPr lang="en-US" dirty="0" err="1" smtClean="0"/>
              <a:t>Conda</a:t>
            </a:r>
            <a:r>
              <a:rPr lang="en-US" dirty="0" smtClean="0"/>
              <a:t> installation. However, you also need to install </a:t>
            </a:r>
            <a:r>
              <a:rPr lang="en-US" dirty="0" err="1" smtClean="0"/>
              <a:t>statsmodels</a:t>
            </a:r>
            <a:r>
              <a:rPr lang="en-US" dirty="0"/>
              <a:t> </a:t>
            </a:r>
            <a:r>
              <a:rPr lang="en-US" dirty="0" smtClean="0"/>
              <a:t>by using the </a:t>
            </a:r>
            <a:r>
              <a:rPr lang="en-US" dirty="0" err="1" smtClean="0"/>
              <a:t>conda</a:t>
            </a:r>
            <a:r>
              <a:rPr lang="en-US" dirty="0" smtClean="0"/>
              <a:t> install command in terminal: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conda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install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statsmodels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R</a:t>
            </a:r>
          </a:p>
          <a:p>
            <a:pPr lvl="1"/>
            <a:r>
              <a:rPr lang="en-US" dirty="0" smtClean="0"/>
              <a:t>At command prompt, type: </a:t>
            </a:r>
            <a:r>
              <a:rPr lang="en-US" dirty="0" err="1"/>
              <a:t>install.packages</a:t>
            </a:r>
            <a:r>
              <a:rPr lang="en-US" dirty="0"/>
              <a:t>(c</a:t>
            </a:r>
            <a:r>
              <a:rPr lang="en-US" dirty="0" smtClean="0"/>
              <a:t>(‘</a:t>
            </a:r>
            <a:r>
              <a:rPr lang="en-US" dirty="0" err="1" smtClean="0"/>
              <a:t>nlme</a:t>
            </a:r>
            <a:r>
              <a:rPr lang="en-US" dirty="0" smtClean="0"/>
              <a:t>’, ‘fields’, ‘</a:t>
            </a:r>
            <a:r>
              <a:rPr lang="en-US" dirty="0" err="1" smtClean="0"/>
              <a:t>geoR</a:t>
            </a:r>
            <a:r>
              <a:rPr lang="en-US" dirty="0" smtClean="0"/>
              <a:t>’))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7475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733800"/>
            <a:ext cx="8686800" cy="2895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R</a:t>
            </a:r>
            <a:r>
              <a:rPr lang="en-US" baseline="30000" dirty="0" smtClean="0"/>
              <a:t>2</a:t>
            </a:r>
            <a:r>
              <a:rPr lang="en-US" dirty="0" smtClean="0"/>
              <a:t> always increases with the number of parameters</a:t>
            </a: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BIC &amp; AIC penalize more parameters so will only add variables if the increase in likelihood is sufficient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Focuses on model comparison relative to </a:t>
            </a:r>
            <a:r>
              <a:rPr lang="en-US" dirty="0" err="1" smtClean="0"/>
              <a:t>p.value</a:t>
            </a:r>
            <a:r>
              <a:rPr lang="en-US" dirty="0" smtClean="0"/>
              <a:t> approach</a:t>
            </a:r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19200"/>
            <a:ext cx="8509188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2587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Simple Model Selection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6077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 to find the single best predictor of mean daily ozone concentration, after correcting for seasonality and autocorrelation</a:t>
            </a:r>
          </a:p>
          <a:p>
            <a:endParaRPr lang="en-US" dirty="0"/>
          </a:p>
          <a:p>
            <a:r>
              <a:rPr lang="en-US" dirty="0" smtClean="0"/>
              <a:t>Fit multiple regressions and try to find the best model in terms of BIC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5900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8437"/>
            <a:ext cx="8229600" cy="4111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Autocorrelation functions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5346" y="4051300"/>
            <a:ext cx="6248400" cy="2598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Image result for oregon clim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4" t="3938" r="1637" b="8390"/>
          <a:stretch/>
        </p:blipFill>
        <p:spPr bwMode="auto">
          <a:xfrm>
            <a:off x="2917398" y="838202"/>
            <a:ext cx="4093002" cy="310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oregon clim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" t="20035" r="72478" b="49486"/>
          <a:stretch/>
        </p:blipFill>
        <p:spPr bwMode="auto">
          <a:xfrm>
            <a:off x="1600200" y="838201"/>
            <a:ext cx="1462356" cy="10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78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111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Simulate spatially autocorrelated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614" y="1138337"/>
            <a:ext cx="8836742" cy="4729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84857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111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Simulate spatially autocorrelated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723" y="5029200"/>
            <a:ext cx="8229600" cy="139700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249" y="990601"/>
            <a:ext cx="8956553" cy="3738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68925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 generating spatial patterns with different </a:t>
            </a:r>
            <a:r>
              <a:rPr lang="en-US" dirty="0" err="1" smtClean="0"/>
              <a:t>decorrelation</a:t>
            </a:r>
            <a:r>
              <a:rPr lang="en-US" dirty="0" smtClean="0"/>
              <a:t> parameters and look at the resulting patterns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4332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ttps://upload.wikimedia.org/wikipedia/commons/c/c7/Alvord_Desert_Sep_20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371600" y="5105400"/>
            <a:ext cx="6553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 Light" pitchFamily="34" charset="0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</a:rPr>
              <a:t>Temperature and Precipitation </a:t>
            </a:r>
          </a:p>
          <a:p>
            <a:r>
              <a:rPr lang="en-US" sz="4000" i="1" dirty="0" smtClean="0">
                <a:solidFill>
                  <a:schemeClr val="bg1"/>
                </a:solidFill>
              </a:rPr>
              <a:t>Climatology </a:t>
            </a:r>
            <a:r>
              <a:rPr lang="en-US" sz="4000" dirty="0" smtClean="0">
                <a:solidFill>
                  <a:schemeClr val="bg1"/>
                </a:solidFill>
              </a:rPr>
              <a:t>of Oregon</a:t>
            </a:r>
          </a:p>
        </p:txBody>
      </p:sp>
    </p:spTree>
    <p:extLst>
      <p:ext uri="{BB962C8B-B14F-4D97-AF65-F5344CB8AC3E}">
        <p14:creationId xmlns:p14="http://schemas.microsoft.com/office/powerpoint/2010/main" val="6833395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6356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Spatial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962401"/>
            <a:ext cx="8458200" cy="259079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We often want to ‘fill in’ values where data are not observed</a:t>
            </a:r>
          </a:p>
          <a:p>
            <a:pPr marL="0" indent="0">
              <a:buNone/>
            </a:pPr>
            <a:r>
              <a:rPr lang="en-US" dirty="0" smtClean="0"/>
              <a:t>Many techniques of varying complexity</a:t>
            </a:r>
          </a:p>
          <a:p>
            <a:pPr marL="0" indent="0">
              <a:buNone/>
            </a:pPr>
            <a:r>
              <a:rPr lang="en-US" dirty="0" smtClean="0"/>
              <a:t>‘</a:t>
            </a:r>
            <a:r>
              <a:rPr lang="en-US" dirty="0" err="1" smtClean="0"/>
              <a:t>Kriging</a:t>
            </a:r>
            <a:r>
              <a:rPr lang="en-US" dirty="0" smtClean="0"/>
              <a:t>’ is a type of regression model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1447801"/>
            <a:ext cx="8382000" cy="2312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07518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0" y="2895600"/>
            <a:ext cx="3810000" cy="323056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Often want to ‘fill in the map’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451"/>
          <a:stretch/>
        </p:blipFill>
        <p:spPr bwMode="auto">
          <a:xfrm>
            <a:off x="228600" y="1371600"/>
            <a:ext cx="8610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57" r="44100"/>
          <a:stretch/>
        </p:blipFill>
        <p:spPr bwMode="auto">
          <a:xfrm>
            <a:off x="152400" y="2743200"/>
            <a:ext cx="4813300" cy="3515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94317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070" y="4419600"/>
            <a:ext cx="8491330" cy="1981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Numerical packages usually work with the </a:t>
            </a:r>
            <a:r>
              <a:rPr lang="en-US" dirty="0" err="1"/>
              <a:t>variogram</a:t>
            </a:r>
            <a:r>
              <a:rPr lang="en-US" dirty="0"/>
              <a:t>, that includes an additional asymptotic parameter</a:t>
            </a:r>
          </a:p>
        </p:txBody>
      </p:sp>
      <p:pic>
        <p:nvPicPr>
          <p:cNvPr id="5122" name="Picture 2" descr="http://www.civil.northwestern.edu/people/dowding/airphoto/scan/b8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66800"/>
            <a:ext cx="834887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9"/>
            <a:ext cx="8229600" cy="563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 Light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Spatial Interpolation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827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252665" y="321178"/>
            <a:ext cx="5380685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486" y="4083607"/>
            <a:ext cx="3996404" cy="13987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486" y="2137963"/>
            <a:ext cx="3996404" cy="905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137" y="640266"/>
            <a:ext cx="4653738" cy="1344975"/>
          </a:xfrm>
        </p:spPr>
        <p:txBody>
          <a:bodyPr>
            <a:normAutofit/>
          </a:bodyPr>
          <a:lstStyle/>
          <a:p>
            <a:r>
              <a:rPr lang="en-US" sz="4000"/>
              <a:t>How to use Jupyter Notebooks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139" y="2121764"/>
            <a:ext cx="4344349" cy="362691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Everything goes inside ‘cells’. Create a cell: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Determine cell type: </a:t>
            </a:r>
            <a:endParaRPr lang="en-US" dirty="0" smtClean="0"/>
          </a:p>
          <a:p>
            <a:pPr lvl="1"/>
            <a:r>
              <a:rPr lang="en-US" dirty="0" smtClean="0"/>
              <a:t>Markdown </a:t>
            </a:r>
            <a:r>
              <a:rPr lang="en-US" dirty="0"/>
              <a:t>for text, headers, equations; </a:t>
            </a:r>
            <a:endParaRPr lang="en-US" dirty="0" smtClean="0"/>
          </a:p>
          <a:p>
            <a:pPr lvl="1"/>
            <a:r>
              <a:rPr lang="en-US" dirty="0" smtClean="0"/>
              <a:t>Code </a:t>
            </a:r>
            <a:r>
              <a:rPr lang="en-US" dirty="0"/>
              <a:t>for Python or R code that needs </a:t>
            </a:r>
            <a:r>
              <a:rPr lang="en-US" dirty="0" smtClean="0"/>
              <a:t>to </a:t>
            </a:r>
            <a:r>
              <a:rPr lang="en-US" dirty="0"/>
              <a:t>be run (i.e. produces output).</a:t>
            </a:r>
          </a:p>
        </p:txBody>
      </p:sp>
    </p:spTree>
    <p:extLst>
      <p:ext uri="{BB962C8B-B14F-4D97-AF65-F5344CB8AC3E}">
        <p14:creationId xmlns:p14="http://schemas.microsoft.com/office/powerpoint/2010/main" val="14588024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9"/>
            <a:ext cx="8229600" cy="563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 Light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Spatial Interpolation</a:t>
            </a:r>
            <a:endParaRPr lang="en-US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92" y="1066800"/>
            <a:ext cx="8511208" cy="524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54675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9"/>
            <a:ext cx="8229600" cy="563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 Light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Spatial Interpolation</a:t>
            </a:r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25" y="1447800"/>
            <a:ext cx="8610747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4" t="31957" r="44100" b="9571"/>
          <a:stretch/>
        </p:blipFill>
        <p:spPr bwMode="auto">
          <a:xfrm>
            <a:off x="6248400" y="838200"/>
            <a:ext cx="2273300" cy="180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29103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Interpolate several variables</a:t>
            </a:r>
          </a:p>
          <a:p>
            <a:endParaRPr lang="en-US" dirty="0"/>
          </a:p>
          <a:p>
            <a:r>
              <a:rPr lang="en-US" dirty="0" smtClean="0"/>
              <a:t>Define a new variable, representing the difference in temperature between July and January, and interpolate that variable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578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4873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Spatial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 descr="Image result for pinheiro and ba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9400" y="3276600"/>
            <a:ext cx="1828800" cy="276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77900"/>
            <a:ext cx="8077200" cy="5545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50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66800"/>
            <a:ext cx="8515350" cy="568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4873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Spatial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3740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90600"/>
            <a:ext cx="7467600" cy="5734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4873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Spatial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0316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63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Model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181600"/>
            <a:ext cx="8763000" cy="1676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914400"/>
            <a:ext cx="8763000" cy="1998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" y="3163917"/>
            <a:ext cx="8763000" cy="1921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41685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the best fitting single and multivariable model</a:t>
            </a:r>
          </a:p>
          <a:p>
            <a:endParaRPr lang="en-US" dirty="0"/>
          </a:p>
          <a:p>
            <a:r>
              <a:rPr lang="en-US" dirty="0" smtClean="0"/>
              <a:t>Produce a </a:t>
            </a:r>
            <a:r>
              <a:rPr lang="en-US" dirty="0" err="1" smtClean="0"/>
              <a:t>kriged</a:t>
            </a:r>
            <a:r>
              <a:rPr lang="en-US" dirty="0" smtClean="0"/>
              <a:t> prediction field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Spatial Regression Exercise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9809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2587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Derived spatial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 a new variable</a:t>
            </a:r>
          </a:p>
        </p:txBody>
      </p:sp>
      <p:pic>
        <p:nvPicPr>
          <p:cNvPr id="6146" name="Picture 2" descr="https://aneyefortexas.files.wordpress.com/2012/07/rainshadow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1"/>
          <a:stretch/>
        </p:blipFill>
        <p:spPr bwMode="auto">
          <a:xfrm>
            <a:off x="533400" y="1295400"/>
            <a:ext cx="7733179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5344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Construct new spatial variables that may capture the effect of the rain shadow and test the relationship with the data while controlling for spatial autocorrelation</a:t>
            </a:r>
          </a:p>
        </p:txBody>
      </p:sp>
    </p:spTree>
    <p:extLst>
      <p:ext uri="{BB962C8B-B14F-4D97-AF65-F5344CB8AC3E}">
        <p14:creationId xmlns:p14="http://schemas.microsoft.com/office/powerpoint/2010/main" val="1621952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252665" y="321178"/>
            <a:ext cx="5380685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633" y="4224764"/>
            <a:ext cx="5729339" cy="24254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742" y="2797554"/>
            <a:ext cx="5216228" cy="765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137" y="640266"/>
            <a:ext cx="4653738" cy="1344975"/>
          </a:xfrm>
        </p:spPr>
        <p:txBody>
          <a:bodyPr>
            <a:normAutofit/>
          </a:bodyPr>
          <a:lstStyle/>
          <a:p>
            <a:r>
              <a:rPr lang="en-US" sz="4000" dirty="0"/>
              <a:t>How to use </a:t>
            </a:r>
            <a:r>
              <a:rPr lang="en-US" sz="4000" dirty="0" err="1"/>
              <a:t>Jupyter</a:t>
            </a:r>
            <a:r>
              <a:rPr lang="en-US" sz="4000" dirty="0"/>
              <a:t> </a:t>
            </a:r>
            <a:r>
              <a:rPr lang="en-US" sz="4000" dirty="0" smtClean="0"/>
              <a:t>Notebooks (cont’d)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136" y="2121764"/>
            <a:ext cx="4653738" cy="3626917"/>
          </a:xfrm>
        </p:spPr>
        <p:txBody>
          <a:bodyPr>
            <a:normAutofit/>
          </a:bodyPr>
          <a:lstStyle/>
          <a:p>
            <a:r>
              <a:rPr lang="en-US" sz="2400" dirty="0"/>
              <a:t>Convert Markdown to Header by simply using a # before the text and then run the cell: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Can also use Latex in Markdown:</a:t>
            </a:r>
          </a:p>
        </p:txBody>
      </p:sp>
    </p:spTree>
    <p:extLst>
      <p:ext uri="{BB962C8B-B14F-4D97-AF65-F5344CB8AC3E}">
        <p14:creationId xmlns:p14="http://schemas.microsoft.com/office/powerpoint/2010/main" val="16739498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Learned basic concepts, datasets relatively small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Directly </a:t>
            </a:r>
            <a:r>
              <a:rPr lang="en-US" dirty="0" err="1" smtClean="0"/>
              <a:t>generlizes</a:t>
            </a:r>
            <a:r>
              <a:rPr lang="en-US" dirty="0" smtClean="0"/>
              <a:t> to higher dimensions, but becomes computationally infeasible with built-in optimizers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Two-day workshop next year using Stan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Hackathon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09021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252665" y="321178"/>
            <a:ext cx="5625623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139" y="640266"/>
            <a:ext cx="5034855" cy="1344975"/>
          </a:xfrm>
        </p:spPr>
        <p:txBody>
          <a:bodyPr>
            <a:normAutofit/>
          </a:bodyPr>
          <a:lstStyle/>
          <a:p>
            <a:r>
              <a:rPr lang="en-US" sz="4000" dirty="0"/>
              <a:t>How to use </a:t>
            </a:r>
            <a:r>
              <a:rPr lang="en-US" sz="4000" dirty="0" err="1"/>
              <a:t>Jupyter</a:t>
            </a:r>
            <a:r>
              <a:rPr lang="en-US" sz="4000" dirty="0"/>
              <a:t> Notebooks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138" y="2121764"/>
            <a:ext cx="5042359" cy="3626917"/>
          </a:xfrm>
        </p:spPr>
        <p:txBody>
          <a:bodyPr>
            <a:normAutofit/>
          </a:bodyPr>
          <a:lstStyle/>
          <a:p>
            <a:r>
              <a:rPr lang="en-US" sz="2400" dirty="0"/>
              <a:t>You can run each block of </a:t>
            </a:r>
            <a:r>
              <a:rPr lang="en-US" sz="2400" dirty="0" err="1"/>
              <a:t>Mardown</a:t>
            </a:r>
            <a:r>
              <a:rPr lang="en-US" sz="2400" dirty="0"/>
              <a:t> or code and get an output box: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smtClean="0"/>
              <a:t>Or run them all together: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4710645" y="2545038"/>
            <a:ext cx="4273485" cy="1011391"/>
            <a:chOff x="6280857" y="2545037"/>
            <a:chExt cx="5697980" cy="10113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0857" y="2545037"/>
              <a:ext cx="5697980" cy="1011390"/>
            </a:xfrm>
            <a:prstGeom prst="rect">
              <a:avLst/>
            </a:prstGeom>
          </p:spPr>
        </p:pic>
        <p:sp>
          <p:nvSpPr>
            <p:cNvPr id="5" name="Oval 4"/>
            <p:cNvSpPr/>
            <p:nvPr/>
          </p:nvSpPr>
          <p:spPr>
            <a:xfrm>
              <a:off x="8502732" y="2826327"/>
              <a:ext cx="391886" cy="40376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645" y="3728385"/>
            <a:ext cx="4273485" cy="294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92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252665" y="321178"/>
            <a:ext cx="5625623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139" y="640266"/>
            <a:ext cx="5034855" cy="1344975"/>
          </a:xfrm>
        </p:spPr>
        <p:txBody>
          <a:bodyPr>
            <a:normAutofit/>
          </a:bodyPr>
          <a:lstStyle/>
          <a:p>
            <a:r>
              <a:rPr lang="en-US" sz="4000" dirty="0"/>
              <a:t>How to use </a:t>
            </a:r>
            <a:r>
              <a:rPr lang="en-US" sz="4000" dirty="0" err="1"/>
              <a:t>Jupyter</a:t>
            </a:r>
            <a:r>
              <a:rPr lang="en-US" sz="4000" dirty="0"/>
              <a:t> Notebooks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138" y="2121764"/>
            <a:ext cx="5042359" cy="362691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Finally, you can save a notebook when you’re done editing: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smtClean="0"/>
              <a:t>And close the kernel: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803" y="2518195"/>
            <a:ext cx="3785541" cy="407789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109819" y="4182257"/>
            <a:ext cx="1204886" cy="2591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109819" y="6277892"/>
            <a:ext cx="1204886" cy="2591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638795" y="2648200"/>
            <a:ext cx="3471024" cy="1663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0" idx="1"/>
          </p:cNvCxnSpPr>
          <p:nvPr/>
        </p:nvCxnSpPr>
        <p:spPr>
          <a:xfrm>
            <a:off x="2850080" y="4073238"/>
            <a:ext cx="2259741" cy="2334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231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1.staticflickr.com/3/2020/2186120627_d51f1eb106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" y="457201"/>
            <a:ext cx="9143999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An Introduction to </a:t>
            </a:r>
            <a:br>
              <a:rPr lang="en-US" sz="4800" dirty="0" smtClean="0">
                <a:solidFill>
                  <a:schemeClr val="bg1"/>
                </a:solidFill>
              </a:rPr>
            </a:br>
            <a:r>
              <a:rPr lang="en-US" sz="4800" dirty="0" smtClean="0">
                <a:solidFill>
                  <a:schemeClr val="bg1"/>
                </a:solidFill>
              </a:rPr>
              <a:t>Environmental Statistics</a:t>
            </a:r>
            <a:br>
              <a:rPr lang="en-US" sz="4800" dirty="0" smtClean="0">
                <a:solidFill>
                  <a:schemeClr val="bg1"/>
                </a:solidFill>
              </a:rPr>
            </a:br>
            <a:endParaRPr lang="en-US" sz="1600" i="1" dirty="0">
              <a:solidFill>
                <a:schemeClr val="bg1"/>
              </a:solidFill>
            </a:endParaRPr>
          </a:p>
        </p:txBody>
      </p:sp>
      <p:pic>
        <p:nvPicPr>
          <p:cNvPr id="4100" name="Picture 4" descr="Image result for ozone molecu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7463" y="3414032"/>
            <a:ext cx="232744" cy="23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ozone molecu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9636191">
            <a:off x="2132114" y="3366416"/>
            <a:ext cx="214490" cy="21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17207">
            <a:off x="7682923" y="3309485"/>
            <a:ext cx="318077" cy="1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479" y="3250798"/>
            <a:ext cx="327323" cy="13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027911">
            <a:off x="942528" y="3437228"/>
            <a:ext cx="388709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3865" y="3309485"/>
            <a:ext cx="412572" cy="22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ozone molecul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75214">
            <a:off x="8726476" y="3259066"/>
            <a:ext cx="186047" cy="18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ozone molecu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63240">
            <a:off x="1727410" y="3632409"/>
            <a:ext cx="215163" cy="21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467847">
            <a:off x="8321284" y="3398278"/>
            <a:ext cx="420052" cy="22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25575">
            <a:off x="3276601" y="3299283"/>
            <a:ext cx="318077" cy="12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85800" y="1874362"/>
            <a:ext cx="77724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 Light" pitchFamily="34" charset="0"/>
              </a:rPr>
              <a:t>UCI Data Science Initiative Short Course</a:t>
            </a:r>
            <a:r>
              <a:rPr lang="en-US" sz="4400" dirty="0">
                <a:solidFill>
                  <a:schemeClr val="bg1"/>
                </a:solidFill>
                <a:latin typeface="Calibri Light" pitchFamily="34" charset="0"/>
              </a:rPr>
              <a:t/>
            </a:r>
            <a:br>
              <a:rPr lang="en-US" sz="4400" dirty="0">
                <a:solidFill>
                  <a:schemeClr val="bg1"/>
                </a:solidFill>
                <a:latin typeface="Calibri Light" pitchFamily="34" charset="0"/>
              </a:rPr>
            </a:br>
            <a:r>
              <a:rPr lang="en-US" dirty="0">
                <a:solidFill>
                  <a:schemeClr val="bg1"/>
                </a:solidFill>
                <a:latin typeface="Calibri Light" pitchFamily="34" charset="0"/>
              </a:rPr>
              <a:t>Gregory Britten (gbritten@uci.edu), Yara Mohajerani (ymohajer@uci.edu)</a:t>
            </a:r>
            <a:endParaRPr lang="en-US" dirty="0">
              <a:latin typeface="Calibr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37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18815</TotalTime>
  <Words>1460</Words>
  <Application>Microsoft Office PowerPoint</Application>
  <PresentationFormat>On-screen Show (4:3)</PresentationFormat>
  <Paragraphs>237</Paragraphs>
  <Slides>60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Outline of Workshop</vt:lpstr>
      <vt:lpstr>Introduction to Jupyter</vt:lpstr>
      <vt:lpstr>Installing Jupyter Notebooks</vt:lpstr>
      <vt:lpstr>Other Requirements</vt:lpstr>
      <vt:lpstr>How to use Jupyter Notebooks</vt:lpstr>
      <vt:lpstr>How to use Jupyter Notebooks (cont’d)</vt:lpstr>
      <vt:lpstr>How to use Jupyter Notebooks (cont’d)</vt:lpstr>
      <vt:lpstr>How to use Jupyter Notebooks (cont’d)</vt:lpstr>
      <vt:lpstr>An Introduction to  Environmental Statistics </vt:lpstr>
      <vt:lpstr>PowerPoint Presentation</vt:lpstr>
      <vt:lpstr>PowerPoint Presentation</vt:lpstr>
      <vt:lpstr>PowerPoint Presentation</vt:lpstr>
      <vt:lpstr>What Generates the Pattern?  Key concept: autocorrelation as a function of lag</vt:lpstr>
      <vt:lpstr>Autocorrelation functions</vt:lpstr>
      <vt:lpstr>Is there a trend? ..a first attempt</vt:lpstr>
      <vt:lpstr>The logic of classical hypothesis testing</vt:lpstr>
      <vt:lpstr>The concept of stochastic realization</vt:lpstr>
      <vt:lpstr>The concept of stochastic realization</vt:lpstr>
      <vt:lpstr>Theory: the expected variance of a temporal process increases with autocorrelation</vt:lpstr>
      <vt:lpstr>Estimate the autocorrelation function</vt:lpstr>
      <vt:lpstr>Simulate Different time series with different properties</vt:lpstr>
      <vt:lpstr>Exercise</vt:lpstr>
      <vt:lpstr>The almighty variance-covariance matrix</vt:lpstr>
      <vt:lpstr>Fitting a Model with Temporal Autocorrelation</vt:lpstr>
      <vt:lpstr>BREAK</vt:lpstr>
      <vt:lpstr>Dataset #1: Ozone time series at single station</vt:lpstr>
      <vt:lpstr>Time series of ozone data</vt:lpstr>
      <vt:lpstr>PowerPoint Presentation</vt:lpstr>
      <vt:lpstr>Simple Trend Analysis</vt:lpstr>
      <vt:lpstr>Harmonic regression</vt:lpstr>
      <vt:lpstr>Harmonic regression</vt:lpstr>
      <vt:lpstr>Exercise</vt:lpstr>
      <vt:lpstr>An aside: Aliasing</vt:lpstr>
      <vt:lpstr>Time Series Decomposition</vt:lpstr>
      <vt:lpstr>Exercise</vt:lpstr>
      <vt:lpstr>Time series regression</vt:lpstr>
      <vt:lpstr>LUNCH</vt:lpstr>
      <vt:lpstr>Time series regression</vt:lpstr>
      <vt:lpstr>Simple Model Selection</vt:lpstr>
      <vt:lpstr>Simple Model Selection</vt:lpstr>
      <vt:lpstr>Exercise</vt:lpstr>
      <vt:lpstr>Autocorrelation functions</vt:lpstr>
      <vt:lpstr>Simulate spatially autocorrelated data</vt:lpstr>
      <vt:lpstr>Simulate spatially autocorrelated data</vt:lpstr>
      <vt:lpstr>Exercise</vt:lpstr>
      <vt:lpstr>PowerPoint Presentation</vt:lpstr>
      <vt:lpstr>Spatial Interpolation</vt:lpstr>
      <vt:lpstr>Spatial interpolation</vt:lpstr>
      <vt:lpstr>PowerPoint Presentation</vt:lpstr>
      <vt:lpstr>PowerPoint Presentation</vt:lpstr>
      <vt:lpstr>PowerPoint Presentation</vt:lpstr>
      <vt:lpstr>Exercise</vt:lpstr>
      <vt:lpstr>Spatial Regression</vt:lpstr>
      <vt:lpstr>Spatial Regression</vt:lpstr>
      <vt:lpstr>Spatial Regression</vt:lpstr>
      <vt:lpstr>Model Selection</vt:lpstr>
      <vt:lpstr>Spatial Regression Exercise</vt:lpstr>
      <vt:lpstr>Derived spatial variables</vt:lpstr>
      <vt:lpstr>Exercise</vt:lpstr>
      <vt:lpstr>Wrapping Up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Environmental Statistics using Stan</dc:title>
  <dc:creator>GREG</dc:creator>
  <cp:lastModifiedBy>PHYTOGREG</cp:lastModifiedBy>
  <cp:revision>211</cp:revision>
  <dcterms:created xsi:type="dcterms:W3CDTF">2017-01-24T01:57:15Z</dcterms:created>
  <dcterms:modified xsi:type="dcterms:W3CDTF">2017-04-19T01:28:48Z</dcterms:modified>
</cp:coreProperties>
</file>